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142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1" r:id="rId6"/>
    <p:sldId id="260" r:id="rId7"/>
    <p:sldId id="266" r:id="rId8"/>
    <p:sldId id="265" r:id="rId9"/>
    <p:sldId id="264" r:id="rId10"/>
    <p:sldId id="278" r:id="rId11"/>
    <p:sldId id="279" r:id="rId12"/>
    <p:sldId id="280" r:id="rId13"/>
    <p:sldId id="263" r:id="rId14"/>
    <p:sldId id="281" r:id="rId15"/>
    <p:sldId id="282" r:id="rId16"/>
    <p:sldId id="283" r:id="rId17"/>
    <p:sldId id="259" r:id="rId18"/>
    <p:sldId id="270" r:id="rId19"/>
    <p:sldId id="284" r:id="rId20"/>
    <p:sldId id="285" r:id="rId21"/>
    <p:sldId id="269" r:id="rId22"/>
    <p:sldId id="268" r:id="rId23"/>
    <p:sldId id="267" r:id="rId24"/>
    <p:sldId id="272" r:id="rId25"/>
    <p:sldId id="286" r:id="rId26"/>
    <p:sldId id="287" r:id="rId27"/>
    <p:sldId id="288" r:id="rId28"/>
    <p:sldId id="271" r:id="rId29"/>
    <p:sldId id="273" r:id="rId30"/>
    <p:sldId id="289" r:id="rId31"/>
    <p:sldId id="290" r:id="rId32"/>
    <p:sldId id="274" r:id="rId33"/>
    <p:sldId id="275" r:id="rId34"/>
    <p:sldId id="276" r:id="rId35"/>
    <p:sldId id="277" r:id="rId36"/>
    <p:sldId id="393" r:id="rId37"/>
    <p:sldId id="296" r:id="rId38"/>
    <p:sldId id="295" r:id="rId39"/>
    <p:sldId id="294" r:id="rId40"/>
    <p:sldId id="299" r:id="rId41"/>
    <p:sldId id="394" r:id="rId42"/>
    <p:sldId id="298" r:id="rId43"/>
    <p:sldId id="297" r:id="rId44"/>
    <p:sldId id="293" r:id="rId45"/>
    <p:sldId id="292" r:id="rId46"/>
    <p:sldId id="291" r:id="rId47"/>
    <p:sldId id="300" r:id="rId48"/>
    <p:sldId id="301" r:id="rId49"/>
    <p:sldId id="307" r:id="rId50"/>
    <p:sldId id="306" r:id="rId51"/>
    <p:sldId id="308" r:id="rId52"/>
    <p:sldId id="305" r:id="rId53"/>
    <p:sldId id="304" r:id="rId54"/>
    <p:sldId id="303" r:id="rId55"/>
    <p:sldId id="302" r:id="rId56"/>
    <p:sldId id="315" r:id="rId57"/>
    <p:sldId id="314" r:id="rId58"/>
    <p:sldId id="313" r:id="rId59"/>
    <p:sldId id="312" r:id="rId60"/>
    <p:sldId id="311" r:id="rId61"/>
    <p:sldId id="310" r:id="rId62"/>
    <p:sldId id="309" r:id="rId63"/>
    <p:sldId id="316" r:id="rId64"/>
    <p:sldId id="323" r:id="rId65"/>
    <p:sldId id="395" r:id="rId66"/>
    <p:sldId id="397" r:id="rId67"/>
    <p:sldId id="396" r:id="rId68"/>
    <p:sldId id="324" r:id="rId69"/>
    <p:sldId id="322" r:id="rId70"/>
    <p:sldId id="321" r:id="rId71"/>
    <p:sldId id="320" r:id="rId72"/>
    <p:sldId id="319" r:id="rId73"/>
    <p:sldId id="318" r:id="rId74"/>
    <p:sldId id="317" r:id="rId75"/>
    <p:sldId id="337" r:id="rId76"/>
    <p:sldId id="336" r:id="rId77"/>
    <p:sldId id="335" r:id="rId78"/>
    <p:sldId id="334" r:id="rId79"/>
    <p:sldId id="333" r:id="rId80"/>
    <p:sldId id="332" r:id="rId81"/>
    <p:sldId id="331" r:id="rId82"/>
    <p:sldId id="330" r:id="rId83"/>
    <p:sldId id="329" r:id="rId84"/>
    <p:sldId id="328" r:id="rId85"/>
    <p:sldId id="398" r:id="rId86"/>
    <p:sldId id="327" r:id="rId87"/>
    <p:sldId id="343" r:id="rId88"/>
    <p:sldId id="342" r:id="rId89"/>
    <p:sldId id="344" r:id="rId90"/>
    <p:sldId id="341" r:id="rId91"/>
    <p:sldId id="340" r:id="rId92"/>
    <p:sldId id="349" r:id="rId93"/>
    <p:sldId id="348" r:id="rId94"/>
    <p:sldId id="347" r:id="rId95"/>
    <p:sldId id="346" r:id="rId96"/>
    <p:sldId id="345" r:id="rId97"/>
    <p:sldId id="356" r:id="rId98"/>
    <p:sldId id="355" r:id="rId99"/>
    <p:sldId id="354" r:id="rId100"/>
    <p:sldId id="353" r:id="rId101"/>
    <p:sldId id="352" r:id="rId102"/>
    <p:sldId id="351" r:id="rId103"/>
    <p:sldId id="350" r:id="rId104"/>
    <p:sldId id="339" r:id="rId105"/>
    <p:sldId id="338" r:id="rId106"/>
    <p:sldId id="326" r:id="rId107"/>
    <p:sldId id="362" r:id="rId108"/>
    <p:sldId id="361" r:id="rId109"/>
    <p:sldId id="360" r:id="rId110"/>
    <p:sldId id="359" r:id="rId111"/>
    <p:sldId id="366" r:id="rId112"/>
    <p:sldId id="365" r:id="rId113"/>
    <p:sldId id="364" r:id="rId114"/>
    <p:sldId id="363" r:id="rId115"/>
    <p:sldId id="368" r:id="rId116"/>
    <p:sldId id="367" r:id="rId117"/>
    <p:sldId id="358" r:id="rId118"/>
    <p:sldId id="399" r:id="rId119"/>
    <p:sldId id="369" r:id="rId120"/>
    <p:sldId id="377" r:id="rId121"/>
    <p:sldId id="378" r:id="rId122"/>
    <p:sldId id="379" r:id="rId123"/>
    <p:sldId id="380" r:id="rId124"/>
    <p:sldId id="376" r:id="rId125"/>
    <p:sldId id="375" r:id="rId126"/>
    <p:sldId id="374" r:id="rId127"/>
    <p:sldId id="373" r:id="rId128"/>
    <p:sldId id="372" r:id="rId129"/>
    <p:sldId id="371" r:id="rId130"/>
    <p:sldId id="381" r:id="rId131"/>
    <p:sldId id="370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2" r:id="rId142"/>
    <p:sldId id="391" r:id="rId143"/>
    <p:sldId id="401" r:id="rId144"/>
    <p:sldId id="407" r:id="rId145"/>
    <p:sldId id="402" r:id="rId146"/>
    <p:sldId id="403" r:id="rId147"/>
    <p:sldId id="404" r:id="rId148"/>
    <p:sldId id="408" r:id="rId149"/>
    <p:sldId id="405" r:id="rId150"/>
    <p:sldId id="406" r:id="rId151"/>
    <p:sldId id="400" r:id="rId152"/>
    <p:sldId id="409" r:id="rId153"/>
    <p:sldId id="410" r:id="rId154"/>
    <p:sldId id="411" r:id="rId155"/>
    <p:sldId id="412" r:id="rId156"/>
    <p:sldId id="413" r:id="rId157"/>
    <p:sldId id="415" r:id="rId158"/>
    <p:sldId id="416" r:id="rId159"/>
    <p:sldId id="417" r:id="rId160"/>
    <p:sldId id="414" r:id="rId161"/>
    <p:sldId id="418" r:id="rId162"/>
    <p:sldId id="419" r:id="rId163"/>
    <p:sldId id="420" r:id="rId164"/>
    <p:sldId id="421" r:id="rId165"/>
    <p:sldId id="422" r:id="rId166"/>
    <p:sldId id="423" r:id="rId16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0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27.08.2013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История народного образования Буландынского (Макинского) района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4214818"/>
            <a:ext cx="7772400" cy="178595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tx1"/>
                </a:solidFill>
              </a:rPr>
              <a:t>Историко-краеведческий музей имени И. К. Скуридина Макинского Дома детского творчества</a:t>
            </a:r>
            <a:endParaRPr lang="ru-RU" sz="2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29264"/>
            <a:ext cx="8183880" cy="6057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Первые школы района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7035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 </a:t>
            </a:r>
            <a:r>
              <a:rPr lang="ru-RU" b="1" dirty="0" smtClean="0"/>
              <a:t>1932</a:t>
            </a:r>
            <a:r>
              <a:rPr lang="ru-RU" dirty="0" smtClean="0"/>
              <a:t> года открыта семилетняя школа в селе Журавлевке, которая затем стала первой средней школой на территории нынешнего района.</a:t>
            </a:r>
          </a:p>
          <a:p>
            <a:r>
              <a:rPr lang="ru-RU" dirty="0" smtClean="0"/>
              <a:t>В </a:t>
            </a:r>
            <a:r>
              <a:rPr lang="ru-RU" b="1" dirty="0" smtClean="0"/>
              <a:t>1932</a:t>
            </a:r>
            <a:r>
              <a:rPr lang="ru-RU" dirty="0" smtClean="0"/>
              <a:t> году в селе Вознесенке открывается ШКМ (школа крестьянской молодежи), которая в </a:t>
            </a:r>
            <a:r>
              <a:rPr lang="ru-RU" b="1" dirty="0" smtClean="0"/>
              <a:t>1935</a:t>
            </a:r>
            <a:r>
              <a:rPr lang="ru-RU" dirty="0" smtClean="0"/>
              <a:t> году преобразована в среднюю школу. В </a:t>
            </a:r>
            <a:r>
              <a:rPr lang="ru-RU" b="1" dirty="0" smtClean="0"/>
              <a:t>1932 </a:t>
            </a:r>
            <a:r>
              <a:rPr lang="ru-RU" dirty="0" smtClean="0"/>
              <a:t>году на ст. </a:t>
            </a:r>
            <a:r>
              <a:rPr lang="ru-RU" dirty="0" err="1" smtClean="0"/>
              <a:t>Макинска</a:t>
            </a:r>
            <a:r>
              <a:rPr lang="ru-RU" dirty="0" smtClean="0"/>
              <a:t> открывается начальная школа (первая учительница </a:t>
            </a:r>
            <a:r>
              <a:rPr lang="ru-RU" b="1" i="1" dirty="0" smtClean="0"/>
              <a:t>М. Кириенко</a:t>
            </a:r>
            <a:r>
              <a:rPr lang="ru-RU" dirty="0" smtClean="0"/>
              <a:t>), в </a:t>
            </a:r>
            <a:r>
              <a:rPr lang="ru-RU" b="1" dirty="0" smtClean="0"/>
              <a:t>1936 </a:t>
            </a:r>
            <a:r>
              <a:rPr lang="ru-RU" dirty="0" smtClean="0"/>
              <a:t>году преобразованная в семилетнюю (директор </a:t>
            </a:r>
            <a:r>
              <a:rPr lang="ru-RU" b="1" i="1" dirty="0" smtClean="0"/>
              <a:t>Х. А. </a:t>
            </a:r>
            <a:r>
              <a:rPr lang="ru-RU" b="1" i="1" dirty="0" err="1" smtClean="0"/>
              <a:t>Айдарбеков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Первый выпуск Вознесенской ШКМ. 19 июня 1936 года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Documents and Settings\ДДТ\Рабочий стол\истор обр\IMG_0676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57166"/>
            <a:ext cx="6286500" cy="4714875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Макинская</a:t>
            </a:r>
            <a:r>
              <a:rPr lang="ru-RU" dirty="0" smtClean="0">
                <a:solidFill>
                  <a:schemeClr val="tx1"/>
                </a:solidFill>
              </a:rPr>
              <a:t> средняя школа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970350"/>
          </a:xfrm>
        </p:spPr>
        <p:txBody>
          <a:bodyPr>
            <a:normAutofit/>
          </a:bodyPr>
          <a:lstStyle/>
          <a:p>
            <a:r>
              <a:rPr lang="ru-RU" dirty="0" smtClean="0"/>
              <a:t>В </a:t>
            </a:r>
            <a:r>
              <a:rPr lang="ru-RU" b="1" dirty="0" smtClean="0"/>
              <a:t>1939 </a:t>
            </a:r>
            <a:r>
              <a:rPr lang="ru-RU" dirty="0" smtClean="0"/>
              <a:t>году в </a:t>
            </a:r>
            <a:r>
              <a:rPr lang="ru-RU" dirty="0" err="1" smtClean="0"/>
              <a:t>Макинске</a:t>
            </a:r>
            <a:r>
              <a:rPr lang="ru-RU" smtClean="0"/>
              <a:t> строится </a:t>
            </a:r>
            <a:r>
              <a:rPr lang="ru-RU" dirty="0" smtClean="0"/>
              <a:t>школа (впоследствии помещение районной поликлиники) и открывается 8 класс (директор </a:t>
            </a:r>
            <a:r>
              <a:rPr lang="ru-RU" b="1" i="1" dirty="0" smtClean="0"/>
              <a:t>И. П. Нестеренко</a:t>
            </a:r>
            <a:r>
              <a:rPr lang="ru-RU" dirty="0" smtClean="0"/>
              <a:t>, а с </a:t>
            </a:r>
            <a:r>
              <a:rPr lang="ru-RU" b="1" dirty="0" smtClean="0"/>
              <a:t>1941 </a:t>
            </a:r>
            <a:r>
              <a:rPr lang="ru-RU" dirty="0" smtClean="0"/>
              <a:t>года его жена </a:t>
            </a:r>
            <a:r>
              <a:rPr lang="ru-RU" b="1" i="1" dirty="0" smtClean="0"/>
              <a:t>Е. А. </a:t>
            </a:r>
            <a:r>
              <a:rPr lang="ru-RU" b="1" i="1" dirty="0" err="1" smtClean="0"/>
              <a:t>Ганенко</a:t>
            </a:r>
            <a:r>
              <a:rPr lang="ru-RU" dirty="0" smtClean="0"/>
              <a:t>). В </a:t>
            </a:r>
            <a:r>
              <a:rPr lang="ru-RU" b="1" dirty="0" smtClean="0"/>
              <a:t>1942 </a:t>
            </a:r>
            <a:r>
              <a:rPr lang="ru-RU" dirty="0" smtClean="0"/>
              <a:t>году школа торжественно отметила первый выпуск своих десятиклассников. За период с </a:t>
            </a:r>
            <a:r>
              <a:rPr lang="ru-RU" b="1" dirty="0" smtClean="0"/>
              <a:t>1942</a:t>
            </a:r>
            <a:r>
              <a:rPr lang="ru-RU" dirty="0" smtClean="0"/>
              <a:t> по </a:t>
            </a:r>
            <a:r>
              <a:rPr lang="ru-RU" b="1" dirty="0" smtClean="0"/>
              <a:t>1957</a:t>
            </a:r>
            <a:r>
              <a:rPr lang="ru-RU" dirty="0" smtClean="0"/>
              <a:t> годы школа выпустила </a:t>
            </a:r>
            <a:r>
              <a:rPr lang="ru-RU" b="1" dirty="0" smtClean="0"/>
              <a:t>491</a:t>
            </a:r>
            <a:r>
              <a:rPr lang="ru-RU" dirty="0" smtClean="0"/>
              <a:t> человека со средним образованием.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ДДТ\Рабочий стол\истор обр\IMG_062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8780" y="71414"/>
            <a:ext cx="8770938" cy="6577013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ДДТ\Рабочий стол\истор обр\IMG_0629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334375" cy="61436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ДДТ\Рабочий стол\истор обр\IMG_064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8596" y="530225"/>
            <a:ext cx="8765403" cy="6574052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Официальные цифры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4178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 </a:t>
            </a:r>
            <a:r>
              <a:rPr lang="ru-RU" b="1" dirty="0" smtClean="0"/>
              <a:t>1935 </a:t>
            </a:r>
            <a:r>
              <a:rPr lang="ru-RU" dirty="0" smtClean="0"/>
              <a:t>году в районе </a:t>
            </a:r>
            <a:r>
              <a:rPr lang="ru-RU" b="1" dirty="0" smtClean="0"/>
              <a:t>24</a:t>
            </a:r>
            <a:r>
              <a:rPr lang="ru-RU" dirty="0" smtClean="0"/>
              <a:t> начальных, две неполных средних школы. Обучалось </a:t>
            </a:r>
            <a:r>
              <a:rPr lang="ru-RU" b="1" dirty="0" smtClean="0"/>
              <a:t>2222</a:t>
            </a:r>
            <a:r>
              <a:rPr lang="ru-RU" dirty="0" smtClean="0"/>
              <a:t> учащихся. Неграмотных насчитывалось </a:t>
            </a:r>
            <a:r>
              <a:rPr lang="ru-RU" b="1" dirty="0" smtClean="0"/>
              <a:t>3533 </a:t>
            </a:r>
            <a:r>
              <a:rPr lang="ru-RU" dirty="0" smtClean="0"/>
              <a:t>человека, малограмотных </a:t>
            </a:r>
            <a:r>
              <a:rPr lang="ru-RU" b="1" dirty="0" smtClean="0"/>
              <a:t>1904 </a:t>
            </a:r>
            <a:r>
              <a:rPr lang="ru-RU" dirty="0" smtClean="0"/>
              <a:t>человека. В </a:t>
            </a:r>
            <a:r>
              <a:rPr lang="ru-RU" b="1" dirty="0" smtClean="0"/>
              <a:t>1941 </a:t>
            </a:r>
            <a:r>
              <a:rPr lang="ru-RU" dirty="0" smtClean="0"/>
              <a:t>году работают еще начальные школы на </a:t>
            </a:r>
            <a:r>
              <a:rPr lang="ru-RU" b="1" i="1" dirty="0" smtClean="0"/>
              <a:t>ст. </a:t>
            </a:r>
            <a:r>
              <a:rPr lang="ru-RU" b="1" i="1" dirty="0" err="1" smtClean="0"/>
              <a:t>Макинка</a:t>
            </a:r>
            <a:r>
              <a:rPr lang="ru-RU" b="1" i="1" dirty="0" smtClean="0"/>
              <a:t>, Пушкинская, </a:t>
            </a:r>
            <a:r>
              <a:rPr lang="ru-RU" b="1" i="1" dirty="0" err="1" smtClean="0"/>
              <a:t>Гордеевская</a:t>
            </a:r>
            <a:r>
              <a:rPr lang="ru-RU" b="1" i="1" dirty="0" smtClean="0"/>
              <a:t>, Вознесенская, </a:t>
            </a:r>
            <a:r>
              <a:rPr lang="ru-RU" b="1" i="1" dirty="0" err="1" smtClean="0"/>
              <a:t>Иванковская</a:t>
            </a:r>
            <a:r>
              <a:rPr lang="ru-RU" b="1" i="1" dirty="0" smtClean="0"/>
              <a:t>, </a:t>
            </a:r>
            <a:r>
              <a:rPr lang="ru-RU" b="1" i="1" dirty="0" err="1" smtClean="0"/>
              <a:t>Колоколовская</a:t>
            </a:r>
            <a:r>
              <a:rPr lang="ru-RU" b="1" i="1" dirty="0" smtClean="0"/>
              <a:t>, </a:t>
            </a:r>
            <a:r>
              <a:rPr lang="ru-RU" b="1" i="1" dirty="0" err="1" smtClean="0"/>
              <a:t>Киселевская</a:t>
            </a:r>
            <a:r>
              <a:rPr lang="ru-RU" b="1" i="1" dirty="0" smtClean="0"/>
              <a:t>, </a:t>
            </a:r>
            <a:r>
              <a:rPr lang="ru-RU" b="1" i="1" dirty="0" err="1" smtClean="0"/>
              <a:t>Караозекская</a:t>
            </a:r>
            <a:r>
              <a:rPr lang="ru-RU" b="1" i="1" dirty="0" smtClean="0"/>
              <a:t>, Бурли, </a:t>
            </a:r>
            <a:r>
              <a:rPr lang="ru-RU" b="1" i="1" dirty="0" err="1" smtClean="0"/>
              <a:t>Капитоновская</a:t>
            </a:r>
            <a:r>
              <a:rPr lang="ru-RU" b="1" i="1" dirty="0" smtClean="0"/>
              <a:t>, </a:t>
            </a:r>
            <a:r>
              <a:rPr lang="ru-RU" b="1" i="1" dirty="0" err="1" smtClean="0"/>
              <a:t>Отрадненская</a:t>
            </a:r>
            <a:r>
              <a:rPr lang="ru-RU" dirty="0" smtClean="0"/>
              <a:t> и другие школы.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ДДТ\Рабочий стол\истор обр\IMG_068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79" y="95250"/>
            <a:ext cx="8501063" cy="63754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ДДТ\Рабочий стол\истор обр\IMG_0630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36088" cy="70024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ДДТ\Рабочий стол\истор обр\IMG_063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71438"/>
            <a:ext cx="9147175" cy="685958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ДДТ\Рабочий стол\истор обр\IMG_063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500" y="285750"/>
            <a:ext cx="8572500" cy="6429375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Лучшие учителя 1941 – 1945 годов.</a:t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970218"/>
          </a:xfrm>
        </p:spPr>
        <p:txBody>
          <a:bodyPr/>
          <a:lstStyle/>
          <a:p>
            <a:pPr algn="ctr"/>
            <a:r>
              <a:rPr lang="ru-RU" dirty="0" smtClean="0"/>
              <a:t>В Макинской СШ – </a:t>
            </a:r>
            <a:r>
              <a:rPr lang="ru-RU" b="1" i="1" dirty="0" smtClean="0"/>
              <a:t>Ларина, Рахматуллин</a:t>
            </a:r>
            <a:r>
              <a:rPr lang="ru-RU" i="1" dirty="0" smtClean="0"/>
              <a:t>,</a:t>
            </a:r>
            <a:r>
              <a:rPr lang="ru-RU" dirty="0" smtClean="0"/>
              <a:t> в Вознесенской СШ – </a:t>
            </a:r>
            <a:r>
              <a:rPr lang="ru-RU" b="1" i="1" dirty="0" err="1" smtClean="0"/>
              <a:t>Чучев</a:t>
            </a:r>
            <a:r>
              <a:rPr lang="ru-RU" b="1" i="1" dirty="0" smtClean="0"/>
              <a:t>, </a:t>
            </a:r>
            <a:r>
              <a:rPr lang="ru-RU" b="1" i="1" dirty="0" err="1" smtClean="0"/>
              <a:t>Ахмадиева</a:t>
            </a:r>
            <a:r>
              <a:rPr lang="ru-RU" b="1" i="1" dirty="0" smtClean="0"/>
              <a:t>, Ибрагимова</a:t>
            </a:r>
            <a:r>
              <a:rPr lang="ru-RU" dirty="0" smtClean="0"/>
              <a:t>.</a:t>
            </a:r>
          </a:p>
          <a:p>
            <a:pPr algn="ctr"/>
            <a:r>
              <a:rPr lang="ru-RU" dirty="0" smtClean="0"/>
              <a:t>В </a:t>
            </a:r>
            <a:r>
              <a:rPr lang="ru-RU" b="1" dirty="0" smtClean="0"/>
              <a:t>1945 </a:t>
            </a:r>
            <a:r>
              <a:rPr lang="ru-RU" dirty="0" smtClean="0"/>
              <a:t>году в районе было </a:t>
            </a:r>
            <a:r>
              <a:rPr lang="ru-RU" b="1" dirty="0" smtClean="0"/>
              <a:t>33 </a:t>
            </a:r>
            <a:r>
              <a:rPr lang="ru-RU" dirty="0" smtClean="0"/>
              <a:t>школы (из них </a:t>
            </a:r>
            <a:r>
              <a:rPr lang="ru-RU" b="1" dirty="0" smtClean="0"/>
              <a:t>7 </a:t>
            </a:r>
            <a:r>
              <a:rPr lang="ru-RU" dirty="0" smtClean="0"/>
              <a:t>казахских), </a:t>
            </a:r>
            <a:r>
              <a:rPr lang="ru-RU" b="1" dirty="0" smtClean="0"/>
              <a:t>8 </a:t>
            </a:r>
            <a:r>
              <a:rPr lang="ru-RU" dirty="0" smtClean="0"/>
              <a:t>семилетних, остальные начальные. Старейшие учителя – С. Н. Мельник, М. </a:t>
            </a:r>
            <a:r>
              <a:rPr lang="ru-RU" dirty="0" err="1" smtClean="0"/>
              <a:t>Капабаев</a:t>
            </a:r>
            <a:r>
              <a:rPr lang="ru-RU" dirty="0" smtClean="0"/>
              <a:t>, И. А. </a:t>
            </a:r>
            <a:r>
              <a:rPr lang="ru-RU" dirty="0" err="1" smtClean="0"/>
              <a:t>Алдугаров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Documents and Settings\ДДТ\Рабочий стол\истор обр\IMG_068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2250" y="0"/>
            <a:ext cx="8921750" cy="669131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Documents and Settings\ДДТ\Рабочий стол\истор обр\IMG_068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444683"/>
            <a:ext cx="8455871" cy="634190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Documents and Settings\ДДТ\Рабочий стол\истор обр\IMG_068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6" y="285728"/>
            <a:ext cx="8572528" cy="642939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После войны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 </a:t>
            </a:r>
            <a:r>
              <a:rPr lang="ru-RU" b="1" dirty="0" smtClean="0"/>
              <a:t>1948 -1949</a:t>
            </a:r>
            <a:r>
              <a:rPr lang="ru-RU" dirty="0" smtClean="0"/>
              <a:t> учебном году в школах района обучалось </a:t>
            </a:r>
            <a:r>
              <a:rPr lang="ru-RU" b="1" dirty="0" smtClean="0"/>
              <a:t>2500 </a:t>
            </a:r>
            <a:r>
              <a:rPr lang="ru-RU" dirty="0" smtClean="0"/>
              <a:t>детей школьного возраста. </a:t>
            </a:r>
            <a:r>
              <a:rPr lang="ru-RU" b="1" dirty="0" smtClean="0"/>
              <a:t>В 1951-1952 </a:t>
            </a:r>
            <a:r>
              <a:rPr lang="ru-RU" dirty="0" smtClean="0"/>
              <a:t>учебном году в районе работали </a:t>
            </a:r>
            <a:r>
              <a:rPr lang="ru-RU" b="1" dirty="0" smtClean="0"/>
              <a:t>34 </a:t>
            </a:r>
            <a:r>
              <a:rPr lang="ru-RU" dirty="0" smtClean="0"/>
              <a:t>школы. Из них </a:t>
            </a:r>
            <a:r>
              <a:rPr lang="ru-RU" b="1" dirty="0" smtClean="0"/>
              <a:t>3 </a:t>
            </a:r>
            <a:r>
              <a:rPr lang="ru-RU" dirty="0" smtClean="0"/>
              <a:t>средних, </a:t>
            </a:r>
            <a:r>
              <a:rPr lang="ru-RU" b="1" dirty="0" smtClean="0"/>
              <a:t>11</a:t>
            </a:r>
            <a:r>
              <a:rPr lang="ru-RU" dirty="0" smtClean="0"/>
              <a:t> семилетних, </a:t>
            </a:r>
            <a:r>
              <a:rPr lang="ru-RU" b="1" dirty="0" smtClean="0"/>
              <a:t>20</a:t>
            </a:r>
            <a:r>
              <a:rPr lang="ru-RU" dirty="0" smtClean="0"/>
              <a:t> начальных, в которых обучалось </a:t>
            </a:r>
            <a:r>
              <a:rPr lang="ru-RU" b="1" dirty="0" smtClean="0"/>
              <a:t>6138</a:t>
            </a:r>
            <a:r>
              <a:rPr lang="ru-RU" dirty="0" smtClean="0"/>
              <a:t> учеников.</a:t>
            </a:r>
          </a:p>
          <a:p>
            <a:r>
              <a:rPr lang="ru-RU" dirty="0" smtClean="0"/>
              <a:t>В </a:t>
            </a:r>
            <a:r>
              <a:rPr lang="ru-RU" b="1" dirty="0" smtClean="0"/>
              <a:t>1960</a:t>
            </a:r>
            <a:r>
              <a:rPr lang="ru-RU" dirty="0" smtClean="0"/>
              <a:t> году в районе </a:t>
            </a:r>
            <a:r>
              <a:rPr lang="ru-RU" b="1" dirty="0" smtClean="0"/>
              <a:t>40 </a:t>
            </a:r>
            <a:r>
              <a:rPr lang="ru-RU" dirty="0" smtClean="0"/>
              <a:t>школ, из них </a:t>
            </a:r>
            <a:r>
              <a:rPr lang="ru-RU" b="1" dirty="0" smtClean="0"/>
              <a:t>18 </a:t>
            </a:r>
            <a:r>
              <a:rPr lang="ru-RU" dirty="0" smtClean="0"/>
              <a:t>начальных, </a:t>
            </a:r>
            <a:r>
              <a:rPr lang="ru-RU" b="1" dirty="0" smtClean="0"/>
              <a:t>16</a:t>
            </a:r>
            <a:r>
              <a:rPr lang="ru-RU" dirty="0" smtClean="0"/>
              <a:t> семилетних, </a:t>
            </a:r>
            <a:r>
              <a:rPr lang="ru-RU" b="1" dirty="0" smtClean="0"/>
              <a:t>3</a:t>
            </a:r>
            <a:r>
              <a:rPr lang="ru-RU" dirty="0" smtClean="0"/>
              <a:t> средних и </a:t>
            </a:r>
            <a:r>
              <a:rPr lang="ru-RU" b="1" dirty="0" smtClean="0"/>
              <a:t>3 </a:t>
            </a:r>
            <a:r>
              <a:rPr lang="ru-RU" dirty="0" smtClean="0"/>
              <a:t>вечерних школы для взрослых. Всего учащихся </a:t>
            </a:r>
            <a:r>
              <a:rPr lang="ru-RU" b="1" dirty="0" smtClean="0"/>
              <a:t>6559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ДДТ\Рабочий стол\истор обр\IMG_0689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30" y="285750"/>
            <a:ext cx="8477250" cy="635793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ДДТ\Рабочий стол\истор обр\IMG_069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2754" y="142875"/>
            <a:ext cx="8574088" cy="642937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Documents and Settings\ДДТ\Рабочий стол\истор обр\IMG_068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2409" y="212510"/>
            <a:ext cx="8384433" cy="6288324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История Макинского Дома детского творчества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54172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История Дома пионеров Макинского района начинается с </a:t>
            </a:r>
            <a:r>
              <a:rPr lang="ru-RU" b="1" dirty="0" smtClean="0"/>
              <a:t>1937 </a:t>
            </a:r>
            <a:r>
              <a:rPr lang="ru-RU" dirty="0" smtClean="0"/>
              <a:t>года в селе Вознесенка. До войны работали в нем  танцевальный и хоровой кружки, спортивные секции. В  годы войны пионеры в основном вязали варежки носки для фронта, собирали хлебные колоски на полях во время уборки урожая. Районный центр находился в селе Вознесенка. В </a:t>
            </a:r>
            <a:r>
              <a:rPr lang="ru-RU" b="1" dirty="0" smtClean="0"/>
              <a:t>1957 </a:t>
            </a:r>
            <a:r>
              <a:rPr lang="ru-RU" dirty="0" smtClean="0"/>
              <a:t>году из села Вознесенки в город Макинск переводится районный Дома пионеров (директора  </a:t>
            </a:r>
            <a:r>
              <a:rPr lang="ru-RU" dirty="0" err="1" smtClean="0"/>
              <a:t>Штефанова</a:t>
            </a:r>
            <a:r>
              <a:rPr lang="ru-RU" dirty="0" smtClean="0"/>
              <a:t> М. А. с 1952 по 1956 год, </a:t>
            </a:r>
            <a:r>
              <a:rPr lang="ru-RU" dirty="0" err="1" smtClean="0"/>
              <a:t>Табакова</a:t>
            </a:r>
            <a:r>
              <a:rPr lang="ru-RU" dirty="0" smtClean="0"/>
              <a:t> Н. В. с 1957 по 1986 год, Травкин Н.А. с 1986 по 2003 год, Яркова М. В. с 2003 по 2007 год, </a:t>
            </a:r>
            <a:r>
              <a:rPr lang="ru-RU" dirty="0" err="1" smtClean="0"/>
              <a:t>Сураганова</a:t>
            </a:r>
            <a:r>
              <a:rPr lang="ru-RU" dirty="0" smtClean="0"/>
              <a:t> Б.Б. 2007-2012 год, Калиев  К. Б. с 2013 года). В феврале </a:t>
            </a:r>
            <a:r>
              <a:rPr lang="ru-RU" b="1" dirty="0" smtClean="0"/>
              <a:t>1992 </a:t>
            </a:r>
            <a:r>
              <a:rPr lang="ru-RU" dirty="0" smtClean="0"/>
              <a:t>года на базе Дома пионеров объединены станция юных натуралистов и станция юных техников и образован Дом детского творчества, который в феврале </a:t>
            </a:r>
            <a:r>
              <a:rPr lang="ru-RU" b="1" dirty="0" smtClean="0"/>
              <a:t>1999 г</a:t>
            </a:r>
            <a:r>
              <a:rPr lang="ru-RU" dirty="0" smtClean="0"/>
              <a:t>ода после регистрации получает название «ГККП Макинский Дом детского творчества».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Documents and Settings\ДДТ\Рабочий стол\истор обр\IMG_119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8953499" cy="67151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Послевоенные награды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b="1" dirty="0" smtClean="0"/>
              <a:t>1949</a:t>
            </a:r>
            <a:r>
              <a:rPr lang="ru-RU" dirty="0" smtClean="0"/>
              <a:t> году за выслугу лет и безупречную работу орденами и медалями награждены учителя района: </a:t>
            </a:r>
            <a:r>
              <a:rPr lang="ru-RU" b="1" i="1" dirty="0" smtClean="0"/>
              <a:t>А. И. Каштанова, Р. Я. </a:t>
            </a:r>
            <a:r>
              <a:rPr lang="ru-RU" b="1" i="1" dirty="0" err="1" smtClean="0"/>
              <a:t>Эйдлин</a:t>
            </a:r>
            <a:r>
              <a:rPr lang="ru-RU" b="1" i="1" dirty="0" smtClean="0"/>
              <a:t>, Н. К. </a:t>
            </a:r>
            <a:r>
              <a:rPr lang="ru-RU" b="1" i="1" dirty="0" err="1" smtClean="0"/>
              <a:t>Базанова</a:t>
            </a:r>
            <a:r>
              <a:rPr lang="ru-RU" b="1" i="1" dirty="0" smtClean="0"/>
              <a:t>, Н. И. Жук, Л. М. </a:t>
            </a:r>
            <a:r>
              <a:rPr lang="ru-RU" b="1" i="1" dirty="0" err="1" smtClean="0"/>
              <a:t>Чепелова</a:t>
            </a:r>
            <a:r>
              <a:rPr lang="ru-RU" b="1" i="1" dirty="0" smtClean="0"/>
              <a:t>, Р. Т. Коровина, Е. </a:t>
            </a:r>
            <a:r>
              <a:rPr lang="ru-RU" b="1" i="1" dirty="0" err="1" smtClean="0"/>
              <a:t>Лемаш</a:t>
            </a:r>
            <a:r>
              <a:rPr lang="ru-RU" b="1" i="1" dirty="0" smtClean="0"/>
              <a:t>.</a:t>
            </a:r>
          </a:p>
          <a:p>
            <a:r>
              <a:rPr lang="ru-RU" dirty="0" smtClean="0"/>
              <a:t>В </a:t>
            </a:r>
            <a:r>
              <a:rPr lang="ru-RU" b="1" dirty="0" smtClean="0"/>
              <a:t>1960</a:t>
            </a:r>
            <a:r>
              <a:rPr lang="ru-RU" dirty="0" smtClean="0"/>
              <a:t> году, кроме Дома пионеров, работали музыкальная школа и 5 детских садов на 220 мест.</a:t>
            </a:r>
            <a:endParaRPr lang="ru-RU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ДДТ\Рабочий стол\истор обр\IMG_069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9730" y="104775"/>
            <a:ext cx="8718550" cy="653891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ДДТ\Рабочий стол\истор обр\IMG_0690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5"/>
            <a:ext cx="8763000" cy="657225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ДДТ\Рабочий стол\истор обр\IMG_069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2167" y="285728"/>
            <a:ext cx="8194675" cy="614521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ДДТ\Рабочий стол\истор обр\IMG_069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52388"/>
            <a:ext cx="8789987" cy="65913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История Макинской ДЮСШ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4178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smtClean="0"/>
              <a:t>В 1965 </a:t>
            </a:r>
            <a:r>
              <a:rPr lang="ru-RU" dirty="0" smtClean="0"/>
              <a:t>году в </a:t>
            </a:r>
            <a:r>
              <a:rPr lang="ru-RU" dirty="0" err="1" smtClean="0"/>
              <a:t>Макинске</a:t>
            </a:r>
            <a:r>
              <a:rPr lang="ru-RU" dirty="0" smtClean="0"/>
              <a:t> открыта комплексная районная детско-юношеская спортивная школа с контингентом </a:t>
            </a:r>
            <a:r>
              <a:rPr lang="ru-RU" b="1" dirty="0" smtClean="0"/>
              <a:t>250 </a:t>
            </a:r>
            <a:r>
              <a:rPr lang="ru-RU" dirty="0" smtClean="0"/>
              <a:t>учащихся (директор Н. Д. </a:t>
            </a:r>
            <a:r>
              <a:rPr lang="ru-RU" dirty="0" err="1" smtClean="0"/>
              <a:t>Половинко</a:t>
            </a:r>
            <a:r>
              <a:rPr lang="ru-RU" dirty="0" smtClean="0"/>
              <a:t>). Помещения своего не было, поэтому занятия велись на стадионе «Торпедо» и школе-интернате по отделениям: легкая атлетика, лыжи, волейбол, баскетбол, коньки, хоккей с мячом. Тренеры </a:t>
            </a:r>
            <a:r>
              <a:rPr lang="ru-RU" b="1" i="1" dirty="0" smtClean="0"/>
              <a:t>В.С. Самсонкин, А.А. </a:t>
            </a:r>
            <a:r>
              <a:rPr lang="ru-RU" b="1" i="1" dirty="0" err="1" smtClean="0"/>
              <a:t>Драпков</a:t>
            </a:r>
            <a:r>
              <a:rPr lang="ru-RU" b="1" i="1" dirty="0" smtClean="0"/>
              <a:t>, Г.Л </a:t>
            </a:r>
            <a:r>
              <a:rPr lang="ru-RU" b="1" i="1" dirty="0" err="1" smtClean="0"/>
              <a:t>Микаши</a:t>
            </a:r>
            <a:r>
              <a:rPr lang="ru-RU" b="1" i="1" dirty="0" smtClean="0"/>
              <a:t>, М. Б. </a:t>
            </a:r>
            <a:r>
              <a:rPr lang="ru-RU" b="1" i="1" dirty="0" err="1" smtClean="0"/>
              <a:t>Исупов</a:t>
            </a:r>
            <a:r>
              <a:rPr lang="ru-RU" b="1" i="1" dirty="0" smtClean="0"/>
              <a:t>, Н.Е. </a:t>
            </a:r>
            <a:r>
              <a:rPr lang="ru-RU" b="1" i="1" dirty="0" err="1" smtClean="0"/>
              <a:t>Дудниченко</a:t>
            </a:r>
            <a:r>
              <a:rPr lang="ru-RU" b="1" i="1" dirty="0" smtClean="0"/>
              <a:t>, В.Е. </a:t>
            </a:r>
            <a:r>
              <a:rPr lang="ru-RU" b="1" i="1" dirty="0" err="1" smtClean="0"/>
              <a:t>Дудниченко</a:t>
            </a:r>
            <a:r>
              <a:rPr lang="ru-RU" b="1" i="1" dirty="0" smtClean="0"/>
              <a:t>. </a:t>
            </a:r>
            <a:r>
              <a:rPr lang="ru-RU" dirty="0" smtClean="0"/>
              <a:t>В </a:t>
            </a:r>
            <a:r>
              <a:rPr lang="ru-RU" b="1" dirty="0" smtClean="0"/>
              <a:t>1967</a:t>
            </a:r>
            <a:r>
              <a:rPr lang="ru-RU" dirty="0" smtClean="0"/>
              <a:t> году построен спортивный зал с подсобными помещениями. Стали работать новые секции: ручной мяч, гимнастика, теннис.  </a:t>
            </a:r>
            <a:endParaRPr lang="ru-RU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ДДТ\Рабочий стол\истор обр\IMG_068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4842" y="142875"/>
            <a:ext cx="8382000" cy="62865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ДДТ\Рабочий стол\истор обр\IMG_0719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9291" y="230188"/>
            <a:ext cx="8266113" cy="619918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ДДТ\Рабочий стол\истор обр\IMG_065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428604"/>
            <a:ext cx="4000500" cy="5334000"/>
          </a:xfrm>
          <a:prstGeom prst="rect">
            <a:avLst/>
          </a:prstGeom>
          <a:noFill/>
        </p:spPr>
      </p:pic>
      <p:pic>
        <p:nvPicPr>
          <p:cNvPr id="22531" name="Picture 3" descr="C:\Documents and Settings\ДДТ\Рабочий стол\истор обр\IMG_06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357298"/>
            <a:ext cx="3794136" cy="5059362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500702"/>
            <a:ext cx="8183880" cy="5343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История ДЮСШ (продолжение)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1322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За более чем 40-летний период воспитанники ДЮСШ становились призерами и чемпионами областных и республиканских соревнований, встреч в Казахстане, России и Украине. Наивысших результатов добились воспитанники </a:t>
            </a:r>
            <a:r>
              <a:rPr lang="ru-RU" b="1" dirty="0" err="1" smtClean="0"/>
              <a:t>Шешкель</a:t>
            </a:r>
            <a:r>
              <a:rPr lang="ru-RU" b="1" dirty="0" smtClean="0"/>
              <a:t> Инна, </a:t>
            </a:r>
            <a:r>
              <a:rPr lang="ru-RU" dirty="0" smtClean="0"/>
              <a:t>заслуженный мастер спорта, чемпионка мира по биатлону, </a:t>
            </a:r>
            <a:r>
              <a:rPr lang="ru-RU" b="1" dirty="0" err="1" smtClean="0"/>
              <a:t>Самай</a:t>
            </a:r>
            <a:r>
              <a:rPr lang="ru-RU" b="1" dirty="0" smtClean="0"/>
              <a:t> Михаил</a:t>
            </a:r>
            <a:r>
              <a:rPr lang="ru-RU" dirty="0" smtClean="0"/>
              <a:t>, мастер спорта по легкой атлетике, чемпион Казахстана и России, </a:t>
            </a:r>
            <a:r>
              <a:rPr lang="ru-RU" b="1" dirty="0" smtClean="0"/>
              <a:t>Д. </a:t>
            </a:r>
            <a:r>
              <a:rPr lang="ru-RU" b="1" i="1" dirty="0" smtClean="0"/>
              <a:t>Михайлов, О. Терешкова, Н. </a:t>
            </a:r>
            <a:r>
              <a:rPr lang="ru-RU" b="1" i="1" dirty="0" err="1" smtClean="0"/>
              <a:t>Грушецкая</a:t>
            </a:r>
            <a:r>
              <a:rPr lang="ru-RU" b="1" i="1" dirty="0" smtClean="0"/>
              <a:t>, Т. Жихарева, Ю. </a:t>
            </a:r>
            <a:r>
              <a:rPr lang="ru-RU" b="1" i="1" dirty="0" err="1" smtClean="0"/>
              <a:t>Леоненко</a:t>
            </a:r>
            <a:r>
              <a:rPr lang="ru-RU" b="1" i="1" dirty="0" smtClean="0"/>
              <a:t>, С. Уфимцев.</a:t>
            </a:r>
            <a:endParaRPr lang="ru-RU" b="1" i="1" dirty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ДДТ\Рабочий стол\истор обр\IMG_064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90" y="142852"/>
            <a:ext cx="8429652" cy="632177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ДДТ\Рабочий стол\истор обр\IMG_068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4557713" cy="6076950"/>
          </a:xfrm>
          <a:prstGeom prst="rect">
            <a:avLst/>
          </a:prstGeom>
          <a:noFill/>
        </p:spPr>
      </p:pic>
      <p:pic>
        <p:nvPicPr>
          <p:cNvPr id="24579" name="Picture 3" descr="C:\Documents and Settings\ДДТ\Рабочий стол\истор обр\IMG_06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0561" y="214290"/>
            <a:ext cx="4383439" cy="584518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C:\Documents and Settings\ДДТ\Рабочий стол\истор обр\IMG_07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2409" y="462543"/>
            <a:ext cx="8241557" cy="6181167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530225"/>
            <a:ext cx="9144000" cy="5756295"/>
          </a:xfrm>
        </p:spPr>
        <p:txBody>
          <a:bodyPr/>
          <a:lstStyle/>
          <a:p>
            <a:pPr algn="ctr"/>
            <a:r>
              <a:rPr lang="ru-RU" dirty="0" smtClean="0"/>
              <a:t>в </a:t>
            </a:r>
            <a:r>
              <a:rPr lang="ru-RU" b="1" dirty="0" smtClean="0"/>
              <a:t>1954</a:t>
            </a:r>
            <a:r>
              <a:rPr lang="ru-RU" dirty="0" smtClean="0"/>
              <a:t> году награждены Орденами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b="1" dirty="0" smtClean="0"/>
              <a:t>«Знак Почета» </a:t>
            </a:r>
            <a:r>
              <a:rPr lang="ru-RU" b="1" i="1" dirty="0" smtClean="0"/>
              <a:t>Е. А. </a:t>
            </a:r>
            <a:r>
              <a:rPr lang="ru-RU" b="1" i="1" dirty="0" err="1" smtClean="0"/>
              <a:t>Ганенко</a:t>
            </a:r>
            <a:r>
              <a:rPr lang="ru-RU" b="1" i="1" dirty="0" smtClean="0"/>
              <a:t>,</a:t>
            </a:r>
          </a:p>
          <a:p>
            <a:pPr algn="ctr">
              <a:buNone/>
            </a:pPr>
            <a:r>
              <a:rPr lang="ru-RU" b="1" i="1" dirty="0" smtClean="0"/>
              <a:t> Е. С. Романова,</a:t>
            </a:r>
          </a:p>
          <a:p>
            <a:pPr algn="ctr">
              <a:buNone/>
            </a:pPr>
            <a:r>
              <a:rPr lang="ru-RU" dirty="0" smtClean="0"/>
              <a:t> медалью </a:t>
            </a:r>
            <a:r>
              <a:rPr lang="ru-RU" b="1" dirty="0" smtClean="0"/>
              <a:t>«За трудовую доблесть</a:t>
            </a:r>
            <a:r>
              <a:rPr lang="ru-RU" b="1" i="1" dirty="0" smtClean="0"/>
              <a:t>»</a:t>
            </a:r>
          </a:p>
          <a:p>
            <a:pPr algn="ctr">
              <a:buNone/>
            </a:pPr>
            <a:r>
              <a:rPr lang="ru-RU" b="1" i="1" dirty="0" smtClean="0"/>
              <a:t> В. К. Колесникова</a:t>
            </a:r>
            <a:r>
              <a:rPr lang="ru-RU" dirty="0" smtClean="0"/>
              <a:t>, </a:t>
            </a:r>
          </a:p>
          <a:p>
            <a:pPr algn="ctr">
              <a:buNone/>
            </a:pPr>
            <a:r>
              <a:rPr lang="ru-RU" dirty="0" smtClean="0"/>
              <a:t>      медалями  </a:t>
            </a:r>
            <a:r>
              <a:rPr lang="ru-RU" b="1" dirty="0" smtClean="0"/>
              <a:t>«За трудовое отличие</a:t>
            </a:r>
            <a:r>
              <a:rPr lang="ru-RU" dirty="0" smtClean="0"/>
              <a:t>»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b="1" i="1" dirty="0" smtClean="0"/>
              <a:t>Д.П. </a:t>
            </a:r>
            <a:r>
              <a:rPr lang="ru-RU" b="1" i="1" dirty="0" err="1" smtClean="0"/>
              <a:t>Бибик</a:t>
            </a:r>
            <a:r>
              <a:rPr lang="ru-RU" b="1" i="1" dirty="0" smtClean="0"/>
              <a:t>, Е. П. Зайцева, </a:t>
            </a:r>
          </a:p>
          <a:p>
            <a:pPr algn="ctr">
              <a:buNone/>
            </a:pPr>
            <a:r>
              <a:rPr lang="ru-RU" b="1" i="1" dirty="0" smtClean="0"/>
              <a:t>А. И. Лебедева, Л. А. Росляков, </a:t>
            </a:r>
          </a:p>
          <a:p>
            <a:pPr algn="ctr">
              <a:buNone/>
            </a:pPr>
            <a:r>
              <a:rPr lang="ru-RU" b="1" i="1" dirty="0" smtClean="0"/>
              <a:t>К. Д. </a:t>
            </a:r>
            <a:r>
              <a:rPr lang="ru-RU" b="1" i="1" dirty="0" err="1" smtClean="0"/>
              <a:t>Челобакова</a:t>
            </a:r>
            <a:r>
              <a:rPr lang="ru-RU" b="1" i="1" dirty="0" smtClean="0"/>
              <a:t>, П. Г. </a:t>
            </a:r>
            <a:r>
              <a:rPr lang="ru-RU" b="1" i="1" dirty="0" err="1" smtClean="0"/>
              <a:t>Язовских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ДДТ\Рабочий стол\истор обр\IMG_0699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19113"/>
            <a:ext cx="7880350" cy="591026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ДДТ\Рабочий стол\истор обр\IMG_070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247650"/>
            <a:ext cx="8242300" cy="618172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ДДТ\Рабочий стол\истор обр\IMG_070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54" y="357188"/>
            <a:ext cx="8286750" cy="621506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ДДТ\Рабочий стол\истор обр\IMG_070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0715" y="315913"/>
            <a:ext cx="8151813" cy="611346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0042"/>
            <a:ext cx="8183880" cy="46434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 1960 году Орденом Ленина награждена </a:t>
            </a:r>
            <a:r>
              <a:rPr lang="ru-RU" i="1" dirty="0" smtClean="0">
                <a:solidFill>
                  <a:srgbClr val="7030A0"/>
                </a:solidFill>
              </a:rPr>
              <a:t>Е. А. </a:t>
            </a:r>
            <a:r>
              <a:rPr lang="ru-RU" i="1" dirty="0" err="1" smtClean="0">
                <a:solidFill>
                  <a:srgbClr val="7030A0"/>
                </a:solidFill>
              </a:rPr>
              <a:t>Ганенко</a:t>
            </a:r>
            <a:r>
              <a:rPr lang="ru-RU" dirty="0" smtClean="0">
                <a:solidFill>
                  <a:schemeClr val="tx1"/>
                </a:solidFill>
              </a:rPr>
              <a:t>, директор школы № 1, Орденом «Знак Почета»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rgbClr val="7030A0"/>
                </a:solidFill>
              </a:rPr>
              <a:t>П. А. Кравцова</a:t>
            </a:r>
            <a:r>
              <a:rPr lang="ru-RU" dirty="0" smtClean="0">
                <a:solidFill>
                  <a:schemeClr val="tx1"/>
                </a:solidFill>
              </a:rPr>
              <a:t>, медалью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«За трудовую доблесть»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i="1" dirty="0" smtClean="0">
                <a:solidFill>
                  <a:srgbClr val="7030A0"/>
                </a:solidFill>
              </a:rPr>
              <a:t>Н. А. Ким.</a:t>
            </a:r>
            <a:endParaRPr lang="ru-RU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ДДТ\Рабочий стол\истор обр\IMG_0710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905" y="106384"/>
            <a:ext cx="8715375" cy="653732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ДДТ\Рабочий стол\истор обр\IMG_07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Documents and Settings\ДДТ\Рабочий стол\истор обр\IMG_07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Documents and Settings\ДДТ\Рабочий стол\истор обр\IMG_07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ДДТ\Рабочий стол\истор обр\IMG_07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Documents and Settings\ДДТ\Рабочий стол\истор обр\IMG_07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Documents and Settings\ДДТ\Рабочий стол\истор обр\IMG_07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ДДТ\Рабочий стол\истор обр\IMG_07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Documents and Settings\ДДТ\Рабочий стол\истор обр\IMG_07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Documents and Settings\ДДТ\Рабочий стол\истор обр\IMG_07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ДДТ\Рабочий стол\истор обр\IMG_07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Documents and Settings\ДДТ\Рабочий стол\истор обр\IMG_07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Documents and Settings\ДДТ\Рабочий стол\истор обр\IMG_07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Documents and Settings\ДДТ\Рабочий стол\истор обр\IMG_07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Documents and Settings\ДДТ\Рабочий стол\истор обр\IMG_07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Documents and Settings\ДДТ\Рабочий стол\истор обр\IMG_07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Documents and Settings\ДДТ\Рабочий стол\истор обр\IMG_07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Documents and Settings\ДДТ\Рабочий стол\истор обр\IMG_07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Documents and Settings\ДДТ\Рабочий стол\истор обр\IMG_07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Documents and Settings\ДДТ\Рабочий стол\истор обр\IMG_07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Documents and Settings\ДДТ\Рабочий стол\истор обр\IMG_07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Documents and Settings\ДДТ\Рабочий стол\истор обр\IMG_07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Documents and Settings\ДДТ\Рабочий стол\истор обр\IMG_07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5572164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rgbClr val="7030A0"/>
                </a:solidFill>
              </a:rPr>
              <a:t>История Макинской детской музыкальной школы</a:t>
            </a:r>
            <a:r>
              <a:rPr lang="ru-RU" i="1" dirty="0" smtClean="0">
                <a:solidFill>
                  <a:schemeClr val="tx1"/>
                </a:solidFill>
              </a:rPr>
              <a:t/>
            </a:r>
            <a:br>
              <a:rPr lang="ru-RU" i="1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В 1960 году первых 57 учеников приняла детская музыкальная школа (директор Н. Н. Кан). Преподаватели Н.В. Малашина, А. К. </a:t>
            </a:r>
            <a:r>
              <a:rPr lang="ru-RU" dirty="0" err="1" smtClean="0">
                <a:solidFill>
                  <a:schemeClr val="tx1"/>
                </a:solidFill>
              </a:rPr>
              <a:t>Хлопук</a:t>
            </a:r>
            <a:r>
              <a:rPr lang="ru-RU" dirty="0" smtClean="0">
                <a:solidFill>
                  <a:schemeClr val="tx1"/>
                </a:solidFill>
              </a:rPr>
              <a:t>. В дальнейшем директорами ДМШ работали Л.В. Максименко, М. И. </a:t>
            </a:r>
            <a:r>
              <a:rPr lang="ru-RU" dirty="0" err="1" smtClean="0">
                <a:solidFill>
                  <a:schemeClr val="tx1"/>
                </a:solidFill>
              </a:rPr>
              <a:t>Альтшулер</a:t>
            </a:r>
            <a:r>
              <a:rPr lang="ru-RU" dirty="0" smtClean="0">
                <a:solidFill>
                  <a:schemeClr val="tx1"/>
                </a:solidFill>
              </a:rPr>
              <a:t>, Т. Я. Савельева.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ДДТ\Рабочий стол\истор обр\IMG_07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456" y="28046"/>
            <a:ext cx="8631262" cy="6472788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ДДТ\Рабочий стол\истор обр\IMG_07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456" y="142852"/>
            <a:ext cx="8702700" cy="6526361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Documents and Settings\ДДТ\Рабочий стол\истор обр\IMG_07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Documents and Settings\ДДТ\Рабочий стол\истор обр\IMG_06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Documents and Settings\ДДТ\Рабочий стол\истор обр\IMG_06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Documents and Settings\ДДТ\Рабочий стол\истор обр\IMG_06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Documents and Settings\ДДТ\Рабочий стол\истор обр\IMG_06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Documents and Settings\ДДТ\Рабочий стол\истор обр\IMG_06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Documents and Settings\ДДТ\Рабочий стол\истор обр\IMG_06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Documents and Settings\ДДТ\Рабочий стол\истор обр\IMG_07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Documents and Settings\ДДТ\Рабочий стол\истор обр\IMG_07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4812023" cy="6416684"/>
          </a:xfrm>
          <a:prstGeom prst="rect">
            <a:avLst/>
          </a:prstGeom>
          <a:noFill/>
        </p:spPr>
      </p:pic>
      <p:pic>
        <p:nvPicPr>
          <p:cNvPr id="63491" name="Picture 3" descr="C:\Documents and Settings\ДДТ\Рабочий стол\истор обр\IMG_08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643050"/>
            <a:ext cx="3579843" cy="477361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Documents and Settings\ДДТ\Рабочий стол\истор обр\IMG_08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Documents and Settings\ДДТ\Рабочий стол\истор обр\IMG_07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Documents and Settings\ДДТ\Рабочий стол\истор обр\IMG_07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Documents and Settings\ДДТ\Рабочий стол\истор обр\IMG_07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C:\Documents and Settings\ДДТ\Рабочий стол\истор обр\IMG_07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C:\Documents and Settings\ДДТ\Рабочий стол\истор обр\IMG_07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:\Documents and Settings\ДДТ\Рабочий стол\истор обр\IMG_07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C:\Documents and Settings\ДДТ\Рабочий стол\истор обр\IMG_07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ДДТ\Рабочий стол\истор обр\IMG_07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249" y="357166"/>
            <a:ext cx="8393155" cy="6294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C:\Documents and Settings\ДДТ\Рабочий стол\истор обр\IMG_07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Documents and Settings\ДДТ\Рабочий стол\истор обр\IMG_078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Documents and Settings\ДДТ\Рабочий стол\истор обр\IMG_07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Documents and Settings\ДДТ\Рабочий стол\истор обр\IMG_07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Documents and Settings\ДДТ\Рабочий стол\истор обр\IMG_07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Documents and Settings\ДДТ\Рабочий стол\истор обр\IMG_07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C:\Documents and Settings\ДДТ\Рабочий стол\истор обр\IMG_079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C:\Documents and Settings\ДДТ\Рабочий стол\истор обр\IMG_07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C:\Documents and Settings\ДДТ\Рабочий стол\истор обр\IMG_07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:\Documents and Settings\ДДТ\Рабочий стол\истор обр\IMG_07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C:\Documents and Settings\ДДТ\Рабочий стол\истор обр\IMG_08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:\Documents and Settings\ДДТ\Рабочий стол\истор обр\IMG_08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Documents and Settings\ДДТ\Рабочий стол\истор обр\IMG_08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Documents and Settings\ДДТ\Рабочий стол\истор обр\IMG_08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Documents and Settings\ДДТ\Рабочий стол\истор обр\IMG_08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C:\Documents and Settings\ДДТ\Рабочий стол\истор обр\IMG_08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:\Documents and Settings\ДДТ\Рабочий стол\истор обр\IMG_08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C:\Documents and Settings\ДДТ\Рабочий стол\истор обр\IMG_08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C:\Documents and Settings\ДДТ\Рабочий стол\истор обр\IMG_08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C:\Documents and Settings\ДДТ\Рабочий стол\истор обр\IMG_08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C:\Documents and Settings\ДДТ\Рабочий стол\истор обр\IMG_08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C:\Documents and Settings\ДДТ\Рабочий стол\истор обр\IMG_08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C:\Documents and Settings\ДДТ\Рабочий стол\истор обр\IMG_08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3" descr="C:\Documents and Settings\ДДТ\Рабочий стол\истор обр\IMG_08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C:\Documents and Settings\ДДТ\Рабочий стол\истор обр\IMG_08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C:\Documents and Settings\ДДТ\Рабочий стол\истор обр\IMG_08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C:\Documents and Settings\ДДТ\Рабочий стол\истор обр\IMG_08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C:\Documents and Settings\ДДТ\Рабочий стол\истор обр\IMG_08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C:\Documents and Settings\ДДТ\Рабочий стол\истор обр\IMG_11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C:\Documents and Settings\ДДТ\Рабочий стол\истор обр\IMG_0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C:\Documents and Settings\ДДТ\Рабочий стол\истор обр\IMG_11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:\Documents and Settings\ДДТ\Рабочий стол\истор обр\IMG_118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428625"/>
            <a:ext cx="7612091" cy="517683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 </a:t>
            </a:r>
            <a:r>
              <a:rPr lang="ru-RU" b="1" dirty="0" smtClean="0">
                <a:solidFill>
                  <a:schemeClr val="tx1"/>
                </a:solidFill>
              </a:rPr>
              <a:t>1999-2000</a:t>
            </a:r>
            <a:r>
              <a:rPr lang="ru-RU" dirty="0" smtClean="0">
                <a:solidFill>
                  <a:schemeClr val="tx1"/>
                </a:solidFill>
              </a:rPr>
              <a:t> учебном году в районе насчитывалось </a:t>
            </a:r>
            <a:r>
              <a:rPr lang="ru-RU" b="1" dirty="0" smtClean="0">
                <a:solidFill>
                  <a:schemeClr val="tx1"/>
                </a:solidFill>
              </a:rPr>
              <a:t>45 </a:t>
            </a:r>
            <a:r>
              <a:rPr lang="ru-RU" dirty="0" smtClean="0">
                <a:solidFill>
                  <a:schemeClr val="tx1"/>
                </a:solidFill>
              </a:rPr>
              <a:t>общеобразовательных школ, в которых обучалось </a:t>
            </a:r>
            <a:r>
              <a:rPr lang="ru-RU" b="1" dirty="0" smtClean="0">
                <a:solidFill>
                  <a:schemeClr val="tx1"/>
                </a:solidFill>
              </a:rPr>
              <a:t>8555 </a:t>
            </a:r>
            <a:r>
              <a:rPr lang="ru-RU" dirty="0" smtClean="0">
                <a:solidFill>
                  <a:schemeClr val="tx1"/>
                </a:solidFill>
              </a:rPr>
              <a:t>учащихся. На государственном языке функционировало </a:t>
            </a:r>
            <a:r>
              <a:rPr lang="ru-RU" b="1" dirty="0" smtClean="0">
                <a:solidFill>
                  <a:schemeClr val="tx1"/>
                </a:solidFill>
              </a:rPr>
              <a:t>7 </a:t>
            </a:r>
            <a:r>
              <a:rPr lang="ru-RU" dirty="0" smtClean="0">
                <a:solidFill>
                  <a:schemeClr val="tx1"/>
                </a:solidFill>
              </a:rPr>
              <a:t>школ.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ДДТ\Рабочий стол\истор обр\IMG_06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ДДТ\Рабочий стол\истор обр\IMG_06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ДДТ\Рабочий стол\истор обр\IMG_063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ДДТ\Рабочий стол\истор обр\IMG_06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ДДТ\Рабочий стол\истор обр\IMG_0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ДДТ\Рабочий стол\истор обр\IMG_06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ДДТ\Рабочий стол\истор обр\IMG_06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ДДТ\Рабочий стол\истор обр\IMG_06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ДДТ\Рабочий стол\истор обр\IMG_06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ДДТ\Рабочий стол\истор обр\IMG_06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ДДТ\Рабочий стол\истор обр\IMG_06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4329116" cy="5772742"/>
          </a:xfrm>
          <a:prstGeom prst="rect">
            <a:avLst/>
          </a:prstGeom>
          <a:noFill/>
        </p:spPr>
      </p:pic>
      <p:pic>
        <p:nvPicPr>
          <p:cNvPr id="11267" name="Picture 3" descr="C:\Documents and Settings\ДДТ\Рабочий стол\истор обр\IMG_06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666822"/>
            <a:ext cx="4044092" cy="5392671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ДДТ\Рабочий стол\истор обр\IMG_06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428604"/>
            <a:ext cx="3964405" cy="5286412"/>
          </a:xfrm>
          <a:prstGeom prst="rect">
            <a:avLst/>
          </a:prstGeom>
          <a:noFill/>
        </p:spPr>
      </p:pic>
      <p:pic>
        <p:nvPicPr>
          <p:cNvPr id="12291" name="Picture 3" descr="C:\Documents and Settings\ДДТ\Рабочий стол\истор обр\IMG_06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28604"/>
            <a:ext cx="3847708" cy="513080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ДДТ\Рабочий стол\истор обр\IMG_06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ДДТ\Рабочий стол\истор обр\IMG_07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ДДТ\Рабочий стол\истор обр\IMG_07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66"/>
            <a:ext cx="4686306" cy="6249044"/>
          </a:xfrm>
          <a:prstGeom prst="rect">
            <a:avLst/>
          </a:prstGeom>
          <a:noFill/>
        </p:spPr>
      </p:pic>
      <p:pic>
        <p:nvPicPr>
          <p:cNvPr id="15363" name="Picture 3" descr="C:\Documents and Settings\ДДТ\Рабочий стол\истор обр\IMG_07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8426" y="714356"/>
            <a:ext cx="4115574" cy="548799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ДДТ\Рабочий стол\истор обр\IMG_07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ДДТ\Рабочий стол\истор обр\IMG_11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ДДТ\Рабочий стол\истор обр\IMG_11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ДДТ\Рабочий стол\истор обр\IMG_11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894" y="403058"/>
            <a:ext cx="8131196" cy="6097776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ДДТ\Рабочий стол\истор обр\IMG_11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418403"/>
            <a:ext cx="9131328" cy="684779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ДДТ\Рабочий стол\истор обр\IMG_11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81641"/>
            <a:ext cx="8845576" cy="6633507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Documents and Settings\ДДТ\Рабочий стол\истор обр\IMG_11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84181"/>
            <a:ext cx="8251628" cy="6188091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ДДТ\Рабочий стол\истор обр\IMG_11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80" y="71414"/>
            <a:ext cx="8845576" cy="663350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ДДТ\Рабочий стол\истор обр\IMG_11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42" y="0"/>
            <a:ext cx="9059890" cy="6794226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ДДТ\Рабочий стол\истор обр\IMG_07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456" y="214290"/>
            <a:ext cx="8631262" cy="647278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1"/>
            <a:ext cx="8953529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ДДТ\Рабочий стол\истор обр\IMG_06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80" y="117349"/>
            <a:ext cx="8702700" cy="65263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ДДТ\Рабочий стол\истор обр\IMG_07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74138" cy="6579934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ДДТ\Рабочий стол\истор обр\IMG_0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38787"/>
            <a:ext cx="8274072" cy="620492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ДДТ\Рабочий стол\старая Макинка!\IMG_05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42" y="-71462"/>
            <a:ext cx="8988452" cy="674065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ДДТ\Рабочий стол\истор обр\IMG_07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456" y="313798"/>
            <a:ext cx="8631262" cy="647278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ДДТ\Рабочий стол\старая Макинка!\IMG_05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71414"/>
            <a:ext cx="8845576" cy="6633507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214290"/>
            <a:ext cx="8183880" cy="635798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Сегодня район насчитывает </a:t>
            </a:r>
            <a:r>
              <a:rPr lang="ru-RU" sz="4000" b="1" dirty="0" smtClean="0">
                <a:solidFill>
                  <a:schemeClr val="tx1"/>
                </a:solidFill>
              </a:rPr>
              <a:t>42</a:t>
            </a:r>
            <a:r>
              <a:rPr lang="ru-RU" sz="4000" dirty="0" smtClean="0">
                <a:solidFill>
                  <a:schemeClr val="tx1"/>
                </a:solidFill>
              </a:rPr>
              <a:t> школы,</a:t>
            </a:r>
            <a:r>
              <a:rPr lang="ru-RU" sz="4000" b="1" dirty="0" smtClean="0">
                <a:solidFill>
                  <a:schemeClr val="tx1"/>
                </a:solidFill>
              </a:rPr>
              <a:t> 7 </a:t>
            </a:r>
            <a:r>
              <a:rPr lang="ru-RU" sz="4000" dirty="0" smtClean="0">
                <a:solidFill>
                  <a:schemeClr val="tx1"/>
                </a:solidFill>
              </a:rPr>
              <a:t>дошкольных учреждений, </a:t>
            </a:r>
            <a:r>
              <a:rPr lang="ru-RU" sz="4000" b="1" dirty="0" smtClean="0">
                <a:solidFill>
                  <a:schemeClr val="tx1"/>
                </a:solidFill>
              </a:rPr>
              <a:t>16</a:t>
            </a:r>
            <a:r>
              <a:rPr lang="ru-RU" sz="4000" dirty="0" smtClean="0">
                <a:solidFill>
                  <a:schemeClr val="tx1"/>
                </a:solidFill>
              </a:rPr>
              <a:t> мини-центров,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 2 </a:t>
            </a:r>
            <a:r>
              <a:rPr lang="ru-RU" sz="4000" dirty="0" smtClean="0">
                <a:solidFill>
                  <a:schemeClr val="tx1"/>
                </a:solidFill>
              </a:rPr>
              <a:t>внешкольных учреждения (ДМШ, ДДТ), УПК, ДЮСШ.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468344" y="6045107"/>
            <a:ext cx="818388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ДДТ\Рабочий стол\26.08.13\IMG_25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0238" y="-471488"/>
            <a:ext cx="10404476" cy="780256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ДДТ\Рабочий стол\26.08.13\IMG_25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00" y="1292225"/>
            <a:ext cx="8940800" cy="4271963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ДДТ\Рабочий стол\26.08.13\IMG_256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37409" cy="640240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ДДТ\Рабочий стол\26.08.13\IMG_25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315178"/>
            <a:ext cx="6443682" cy="661428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ДДТ\Рабочий стол\26.08.13\IMG_25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-24"/>
            <a:ext cx="9131328" cy="6847799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ДДТ\Рабочий стол\26.08.13\IMG_25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6" y="357166"/>
            <a:ext cx="8488386" cy="636564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ДДТ\Рабочий стол\26.08.13\IMG_25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286934" cy="696449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ДДТ\Рабочий стол\26.08.13\IMG_25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7123"/>
            <a:ext cx="9144000" cy="510128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ДДТ\Рабочий стол\26.08.13\IMG_25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730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ДДТ\Рабочий стол\26.08.13\IMG_25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93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DCIM\101CANON\IMG_18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702700" cy="6526361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DCIM\101CANON\IMG_18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42" y="-24"/>
            <a:ext cx="9059890" cy="6794226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DCIM\101CANON\IMG_17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80" y="117349"/>
            <a:ext cx="8702700" cy="652636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DCIM\101CANON\IMG_18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702700" cy="65263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DCIM\101CANON\IMG_165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-71462"/>
            <a:ext cx="9059890" cy="6794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445</TotalTime>
  <Words>938</Words>
  <PresentationFormat>Экран (4:3)</PresentationFormat>
  <Paragraphs>38</Paragraphs>
  <Slides>166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166</vt:i4>
      </vt:variant>
    </vt:vector>
  </HeadingPairs>
  <TitlesOfParts>
    <vt:vector size="167" baseType="lpstr">
      <vt:lpstr>Аспект</vt:lpstr>
      <vt:lpstr>История народного образования Буландынского (Макинского) района</vt:lpstr>
      <vt:lpstr>Первые школы района</vt:lpstr>
      <vt:lpstr>Первый выпуск Вознесенской ШКМ. 19 июня 1936 года</vt:lpstr>
      <vt:lpstr>Макинская средняя школа</vt:lpstr>
      <vt:lpstr>Слайд 5</vt:lpstr>
      <vt:lpstr>Слайд 6</vt:lpstr>
      <vt:lpstr>Слайд 7</vt:lpstr>
      <vt:lpstr>Официальные цифры</vt:lpstr>
      <vt:lpstr>Слайд 9</vt:lpstr>
      <vt:lpstr>Слайд 10</vt:lpstr>
      <vt:lpstr>Слайд 11</vt:lpstr>
      <vt:lpstr>Слайд 12</vt:lpstr>
      <vt:lpstr>Лучшие учителя 1941 – 1945 годов. </vt:lpstr>
      <vt:lpstr>Слайд 14</vt:lpstr>
      <vt:lpstr>Слайд 15</vt:lpstr>
      <vt:lpstr>Слайд 16</vt:lpstr>
      <vt:lpstr>После войны</vt:lpstr>
      <vt:lpstr>Слайд 18</vt:lpstr>
      <vt:lpstr>Слайд 19</vt:lpstr>
      <vt:lpstr>Слайд 20</vt:lpstr>
      <vt:lpstr>История Макинского Дома детского творчества</vt:lpstr>
      <vt:lpstr>Слайд 22</vt:lpstr>
      <vt:lpstr>Послевоенные награды</vt:lpstr>
      <vt:lpstr>Слайд 24</vt:lpstr>
      <vt:lpstr>Слайд 25</vt:lpstr>
      <vt:lpstr>Слайд 26</vt:lpstr>
      <vt:lpstr>Слайд 27</vt:lpstr>
      <vt:lpstr>История Макинской ДЮСШ</vt:lpstr>
      <vt:lpstr>Слайд 29</vt:lpstr>
      <vt:lpstr>Слайд 30</vt:lpstr>
      <vt:lpstr>Слайд 31</vt:lpstr>
      <vt:lpstr>История ДЮСШ (продолжение)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В 1960 году Орденом Ленина награждена Е. А. Ганенко, директор школы № 1, Орденом «Знак Почета»  П. А. Кравцова, медалью  «За трудовую доблесть»  Н. А. Ким.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История Макинской детской музыкальной школы В 1960 году первых 57 учеников приняла детская музыкальная школа (директор Н. Н. Кан). Преподаватели Н.В. Малашина, А. К. Хлопук. В дальнейшем директорами ДМШ работали Л.В. Максименко, М. И. Альтшулер, Т. Я. Савельева.  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В 1999-2000 учебном году в районе насчитывалось 45 общеобразовательных школ, в которых обучалось 8555 учащихся. На государственном языке функционировало 7 школ.  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  <vt:lpstr>Слайд 143</vt:lpstr>
      <vt:lpstr>Слайд 144</vt:lpstr>
      <vt:lpstr>Слайд 145</vt:lpstr>
      <vt:lpstr>Слайд 146</vt:lpstr>
      <vt:lpstr>Слайд 147</vt:lpstr>
      <vt:lpstr>Слайд 148</vt:lpstr>
      <vt:lpstr>Слайд 149</vt:lpstr>
      <vt:lpstr>Слайд 150</vt:lpstr>
      <vt:lpstr>   Сегодня район насчитывает 42 школы, 7 дошкольных учреждений, 16 мини-центров,  2 внешкольных учреждения (ДМШ, ДДТ), УПК, ДЮСШ.   </vt:lpstr>
      <vt:lpstr>Слайд 152</vt:lpstr>
      <vt:lpstr>Слайд 153</vt:lpstr>
      <vt:lpstr>Слайд 154</vt:lpstr>
      <vt:lpstr>Слайд 155</vt:lpstr>
      <vt:lpstr>Слайд 156</vt:lpstr>
      <vt:lpstr>Слайд 157</vt:lpstr>
      <vt:lpstr>Слайд 158</vt:lpstr>
      <vt:lpstr>Слайд 159</vt:lpstr>
      <vt:lpstr>Слайд 160</vt:lpstr>
      <vt:lpstr>Слайд 161</vt:lpstr>
      <vt:lpstr>Слайд 162</vt:lpstr>
      <vt:lpstr>Слайд 163</vt:lpstr>
      <vt:lpstr>Слайд 164</vt:lpstr>
      <vt:lpstr>Слайд 165</vt:lpstr>
      <vt:lpstr>Слайд 166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народного образования Буландынского (Макинского) района</dc:title>
  <cp:lastModifiedBy>Customer</cp:lastModifiedBy>
  <cp:revision>48</cp:revision>
  <dcterms:modified xsi:type="dcterms:W3CDTF">2013-08-27T05:10:08Z</dcterms:modified>
</cp:coreProperties>
</file>