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61" r:id="rId5"/>
    <p:sldId id="258" r:id="rId6"/>
    <p:sldId id="262" r:id="rId7"/>
    <p:sldId id="268" r:id="rId8"/>
    <p:sldId id="263" r:id="rId9"/>
    <p:sldId id="259" r:id="rId10"/>
    <p:sldId id="260" r:id="rId11"/>
    <p:sldId id="360" r:id="rId12"/>
    <p:sldId id="264" r:id="rId13"/>
    <p:sldId id="350" r:id="rId14"/>
    <p:sldId id="265" r:id="rId15"/>
    <p:sldId id="266" r:id="rId16"/>
    <p:sldId id="351" r:id="rId17"/>
    <p:sldId id="267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05" r:id="rId31"/>
    <p:sldId id="285" r:id="rId32"/>
    <p:sldId id="286" r:id="rId33"/>
    <p:sldId id="287" r:id="rId34"/>
    <p:sldId id="301" r:id="rId35"/>
    <p:sldId id="288" r:id="rId36"/>
    <p:sldId id="302" r:id="rId37"/>
    <p:sldId id="289" r:id="rId38"/>
    <p:sldId id="303" r:id="rId39"/>
    <p:sldId id="290" r:id="rId40"/>
    <p:sldId id="304" r:id="rId41"/>
    <p:sldId id="291" r:id="rId42"/>
    <p:sldId id="306" r:id="rId43"/>
    <p:sldId id="292" r:id="rId44"/>
    <p:sldId id="293" r:id="rId45"/>
    <p:sldId id="294" r:id="rId46"/>
    <p:sldId id="295" r:id="rId47"/>
    <p:sldId id="352" r:id="rId48"/>
    <p:sldId id="296" r:id="rId49"/>
    <p:sldId id="357" r:id="rId50"/>
    <p:sldId id="297" r:id="rId51"/>
    <p:sldId id="298" r:id="rId52"/>
    <p:sldId id="299" r:id="rId53"/>
    <p:sldId id="300" r:id="rId54"/>
    <p:sldId id="307" r:id="rId55"/>
    <p:sldId id="308" r:id="rId56"/>
    <p:sldId id="309" r:id="rId57"/>
    <p:sldId id="314" r:id="rId58"/>
    <p:sldId id="310" r:id="rId59"/>
    <p:sldId id="315" r:id="rId60"/>
    <p:sldId id="311" r:id="rId61"/>
    <p:sldId id="316" r:id="rId62"/>
    <p:sldId id="312" r:id="rId63"/>
    <p:sldId id="354" r:id="rId64"/>
    <p:sldId id="313" r:id="rId65"/>
    <p:sldId id="353" r:id="rId66"/>
    <p:sldId id="317" r:id="rId67"/>
    <p:sldId id="318" r:id="rId68"/>
    <p:sldId id="319" r:id="rId69"/>
    <p:sldId id="320" r:id="rId70"/>
    <p:sldId id="355" r:id="rId71"/>
    <p:sldId id="321" r:id="rId72"/>
    <p:sldId id="358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56" r:id="rId98"/>
    <p:sldId id="346" r:id="rId99"/>
    <p:sldId id="347" r:id="rId100"/>
    <p:sldId id="359" r:id="rId101"/>
    <p:sldId id="348" r:id="rId102"/>
    <p:sldId id="349" r:id="rId103"/>
    <p:sldId id="361" r:id="rId104"/>
    <p:sldId id="362" r:id="rId105"/>
    <p:sldId id="363" r:id="rId106"/>
    <p:sldId id="364" r:id="rId10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A5A5D66-9F4B-400E-8ABC-B82178378D93}" type="datetimeFigureOut">
              <a:rPr lang="ru-RU" smtClean="0"/>
              <a:pPr/>
              <a:t>23.04.2014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A08CF69-BEE9-4F2B-BA68-BAC1515DA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533400"/>
            <a:ext cx="6357950" cy="2466972"/>
          </a:xfrm>
        </p:spPr>
        <p:txBody>
          <a:bodyPr/>
          <a:lstStyle/>
          <a:p>
            <a:pPr algn="ctr"/>
            <a:r>
              <a:rPr lang="kk-KZ" sz="5400" i="1" dirty="0" smtClean="0"/>
              <a:t>Судьба и родина едины</a:t>
            </a:r>
            <a:endParaRPr lang="ru-RU" sz="5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539864"/>
            <a:ext cx="6357950" cy="18894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История </a:t>
            </a:r>
            <a:r>
              <a:rPr lang="ru-RU" sz="3200" b="1" dirty="0" err="1" smtClean="0"/>
              <a:t>Макинского</a:t>
            </a:r>
            <a:r>
              <a:rPr lang="ru-RU" sz="3200" b="1" dirty="0" smtClean="0"/>
              <a:t> завода поршневых колец. </a:t>
            </a:r>
          </a:p>
          <a:p>
            <a:pPr algn="ctr"/>
            <a:r>
              <a:rPr lang="ru-RU" sz="3200" b="1" dirty="0" smtClean="0"/>
              <a:t>1942-1945 годы</a:t>
            </a:r>
            <a:endParaRPr lang="ru-RU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завод\IMG_37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-47651"/>
            <a:ext cx="5119702" cy="6826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завод\IMG_37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119702" cy="6826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Причины передислокации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результате летнего наступления фашистских войск в 1942 году и выходу их к городу Ельцу фашистские бомбардировщики зловещей тенью нависли над Мичуринском. Единственному тогда в стране заводу поршневых колец грозило уничтожение. Решением Государственного Комитета обороны (ГКО) 12 июля 1942 года на заводском диспетчерском совещании было объявлено об эвакуации Мичуринского завода в Казахстан, на станцию </a:t>
            </a:r>
            <a:r>
              <a:rPr lang="ru-RU" dirty="0" err="1" smtClean="0"/>
              <a:t>Макинка</a:t>
            </a:r>
            <a:r>
              <a:rPr lang="ru-RU" dirty="0" smtClean="0"/>
              <a:t> </a:t>
            </a:r>
            <a:r>
              <a:rPr lang="ru-RU" dirty="0" err="1" smtClean="0"/>
              <a:t>Акмолинской</a:t>
            </a:r>
            <a:r>
              <a:rPr lang="ru-RU" dirty="0" smtClean="0"/>
              <a:t> области.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285728"/>
            <a:ext cx="4000496" cy="6357982"/>
          </a:xfrm>
        </p:spPr>
        <p:txBody>
          <a:bodyPr>
            <a:normAutofit/>
          </a:bodyPr>
          <a:lstStyle/>
          <a:p>
            <a:r>
              <a:rPr lang="ru-RU" dirty="0" smtClean="0"/>
              <a:t>Еще в феврале 1942 года, предвидя трудные для завода дни, Министерство  автотракторной промышленности решением от 6.02.1942 года в поселок  </a:t>
            </a:r>
            <a:r>
              <a:rPr lang="ru-RU" dirty="0" err="1" smtClean="0"/>
              <a:t>Макинка</a:t>
            </a:r>
            <a:r>
              <a:rPr lang="ru-RU" dirty="0" smtClean="0"/>
              <a:t> был направлен уполномоченный ГКО </a:t>
            </a:r>
            <a:r>
              <a:rPr lang="ru-RU" b="1" i="1" dirty="0" smtClean="0"/>
              <a:t>Н.М. </a:t>
            </a:r>
            <a:r>
              <a:rPr lang="ru-RU" b="1" i="1" dirty="0" err="1" smtClean="0"/>
              <a:t>Дрыганский</a:t>
            </a:r>
            <a:r>
              <a:rPr lang="ru-RU" b="1" i="1" dirty="0" smtClean="0"/>
              <a:t> </a:t>
            </a:r>
            <a:r>
              <a:rPr lang="ru-RU" dirty="0" smtClean="0"/>
              <a:t>для подбора места и организации строительства МЗПК.</a:t>
            </a: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завод\IMG_364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428736"/>
            <a:ext cx="339407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000108"/>
            <a:ext cx="78581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Начался демонтаж оборудования. Десять дней и ночей кипела работа. Люди понимали, что от их  способностей, инициативы и быстроты зависит судьба завода.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завод\IMG_37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73581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28 июля 1942 года на ст. </a:t>
            </a:r>
            <a:r>
              <a:rPr lang="ru-RU" sz="4000" dirty="0" err="1"/>
              <a:t>Макинка</a:t>
            </a:r>
            <a:r>
              <a:rPr lang="ru-RU" sz="4000" dirty="0"/>
              <a:t> прибыл первый эшелон с работниками завода и их семьями, а также оборудованием, которое с платформ сгружали прямо на </a:t>
            </a:r>
            <a:r>
              <a:rPr lang="ru-RU" sz="4000" dirty="0" err="1"/>
              <a:t>замлю</a:t>
            </a:r>
            <a:r>
              <a:rPr lang="ru-RU" sz="4000" dirty="0"/>
              <a:t>. Начальником эшелона был главный </a:t>
            </a:r>
            <a:r>
              <a:rPr lang="ru-RU" sz="4000" dirty="0" smtClean="0"/>
              <a:t>инженер</a:t>
            </a:r>
          </a:p>
          <a:p>
            <a:r>
              <a:rPr lang="ru-RU" sz="4000" dirty="0" smtClean="0"/>
              <a:t> </a:t>
            </a:r>
            <a:r>
              <a:rPr lang="ru-RU" sz="4000" b="1" i="1" dirty="0"/>
              <a:t>А. Д. </a:t>
            </a:r>
            <a:r>
              <a:rPr lang="ru-RU" sz="4000" b="1" i="1" dirty="0" err="1"/>
              <a:t>Кастьянов</a:t>
            </a:r>
            <a:r>
              <a:rPr lang="ru-RU" sz="4000" b="1" i="1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Прибытие в </a:t>
            </a:r>
            <a:r>
              <a:rPr lang="ru-RU" dirty="0" err="1" smtClean="0">
                <a:solidFill>
                  <a:schemeClr val="tx1"/>
                </a:solidFill>
              </a:rPr>
              <a:t>Макинку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Admin\Рабочий стол\завод\IMG_37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3" y="1178678"/>
            <a:ext cx="7572429" cy="5679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290"/>
            <a:ext cx="8072462" cy="624207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30 июля и 1 августа прибыли второй и третий эшелоны (руководители А. Г. Байдак и Н.П. </a:t>
            </a:r>
            <a:r>
              <a:rPr lang="ru-RU" sz="2800" b="1" dirty="0" err="1" smtClean="0"/>
              <a:t>Найдеров</a:t>
            </a:r>
            <a:r>
              <a:rPr lang="ru-RU" sz="2800" b="1" dirty="0" smtClean="0"/>
              <a:t>). Прибывших встречали директор завода А. А. </a:t>
            </a:r>
            <a:r>
              <a:rPr lang="ru-RU" sz="2800" b="1" dirty="0" err="1" smtClean="0"/>
              <a:t>Шмыгля</a:t>
            </a:r>
            <a:r>
              <a:rPr lang="ru-RU" sz="2800" b="1" dirty="0" smtClean="0"/>
              <a:t>, первый секретарь райкома партии П. С. </a:t>
            </a:r>
            <a:r>
              <a:rPr lang="ru-RU" sz="2800" b="1" dirty="0" err="1" smtClean="0"/>
              <a:t>Басаргин</a:t>
            </a:r>
            <a:r>
              <a:rPr lang="ru-RU" sz="2800" b="1" dirty="0" smtClean="0"/>
              <a:t>. Часть оборудования была размещена в помещениях бывшего гаража и авторемонтных мастерских треста «</a:t>
            </a:r>
            <a:r>
              <a:rPr lang="ru-RU" sz="2800" b="1" dirty="0" err="1" smtClean="0"/>
              <a:t>Каззолото</a:t>
            </a:r>
            <a:r>
              <a:rPr lang="ru-RU" sz="2800" b="1" dirty="0" smtClean="0"/>
              <a:t>», остальное оборудование устанавливалось на открытых площадках. В этом же районе поселка было выделено место для строительства новых цехов.</a:t>
            </a:r>
            <a:endParaRPr lang="ru-RU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Documents and Settings\Admin\Рабочий стол\завод\IMG_37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928670"/>
            <a:ext cx="6667528" cy="5527693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Перед заводчанами стояла задача:</a:t>
            </a:r>
            <a:r>
              <a:rPr lang="ru-RU" sz="4000" dirty="0" smtClean="0"/>
              <a:t> </a:t>
            </a:r>
            <a:r>
              <a:rPr lang="ru-RU" sz="4000" b="1" i="1" dirty="0" smtClean="0"/>
              <a:t>в кратчайшие сроки пустить завод и начать производство продукции для нужд фронта и народного хозяйства страны.</a:t>
            </a:r>
          </a:p>
          <a:p>
            <a:endParaRPr lang="ru-RU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завод\IMG_37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-24"/>
            <a:ext cx="5048264" cy="6731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428604"/>
            <a:ext cx="6738966" cy="6027759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Макинка</a:t>
            </a:r>
            <a:r>
              <a:rPr lang="ru-RU" sz="3200" dirty="0" smtClean="0"/>
              <a:t> в то время совершенно не располагала производственными мощностями. Отсутствовали энергетическая база, места для размещения оборудования, не хватало кадров, а завод надо было вводить в действие. Этого требовала обстановка в стране. Решая проблему строительных материалов, заводчане начали разрабатывать каменоломни Каменного Карьера.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357166"/>
            <a:ext cx="7024718" cy="609919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Добыча камня для строительства фундамента и цехов производилась вручную. По решению областных организаций на </a:t>
            </a:r>
            <a:r>
              <a:rPr lang="ru-RU" sz="2800" dirty="0" err="1" smtClean="0"/>
              <a:t>строительственные</a:t>
            </a:r>
            <a:r>
              <a:rPr lang="ru-RU" sz="2800" dirty="0" smtClean="0"/>
              <a:t> и транспортные работы заводу из хозяйств района выделили в аренду 50 пар быков и 20 лошадей. Заготовку леса производили в </a:t>
            </a:r>
            <a:r>
              <a:rPr lang="ru-RU" sz="2800" dirty="0" err="1" smtClean="0"/>
              <a:t>Буландынском</a:t>
            </a:r>
            <a:r>
              <a:rPr lang="ru-RU" sz="2800" dirty="0" smtClean="0"/>
              <a:t> лесхозе, </a:t>
            </a:r>
            <a:r>
              <a:rPr lang="ru-RU" sz="2800" dirty="0" err="1" smtClean="0"/>
              <a:t>Отрадненском</a:t>
            </a:r>
            <a:r>
              <a:rPr lang="ru-RU" sz="2800" dirty="0" smtClean="0"/>
              <a:t> лесничестве, куда было направлено 150 рабочих, на камнедробилке работали 60 человек.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Admin\Рабочий стол\завод\IMG_3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66731"/>
            <a:ext cx="4482735" cy="5976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285728"/>
            <a:ext cx="6738966" cy="6170635"/>
          </a:xfrm>
        </p:spPr>
        <p:txBody>
          <a:bodyPr/>
          <a:lstStyle/>
          <a:p>
            <a:r>
              <a:rPr lang="ru-RU" sz="2800" dirty="0" smtClean="0"/>
              <a:t>Квалифицированные токари, фрезеровщики, наладчики и слесари, инженеры и техники стали строителями. </a:t>
            </a:r>
          </a:p>
          <a:p>
            <a:r>
              <a:rPr lang="ru-RU" sz="2800" dirty="0" smtClean="0"/>
              <a:t>С наступлением холодов работать стало труднее. Нужно было высокое сознание, чтобы в бураны и морозы не только не ослаблять темпы, но и удвоить их. Работа не прекращалась ни на минуту. Порой голодные, согревшись у костра, женщины, мальчишки и девчонки 14-16 лет снова принимались за работу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DCIM\101CANON\IMG_37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78581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Наряду с заготовкой материалов велось переоборудование временных помещений под механический, ремонтный и инструментальный цеха. </a:t>
            </a:r>
            <a:endParaRPr lang="ru-RU" sz="2400" dirty="0" smtClean="0"/>
          </a:p>
          <a:p>
            <a:r>
              <a:rPr lang="ru-RU" sz="2400" dirty="0" smtClean="0"/>
              <a:t>Для </a:t>
            </a:r>
            <a:r>
              <a:rPr lang="ru-RU" sz="2400" dirty="0"/>
              <a:t>пуска завода нужно было построить дизельную электростанцию мощностью 1000 лошадиных сил, компрессорную станцию 120 куб. метров сжатого воздуха в минуту, пробурить скважины, построить водокачки, насосную станцию, градирню, водоем для запаса воды, водопровод, кабельные сети, литейный цех, гараж, главный материальный склад, склад ГСМ, склады инструментов и запасных частей, железнодорожную ветку от  </a:t>
            </a:r>
            <a:r>
              <a:rPr lang="ru-RU" sz="2400" dirty="0" err="1"/>
              <a:t>техбазы</a:t>
            </a:r>
            <a:r>
              <a:rPr lang="ru-RU" sz="2400" dirty="0"/>
              <a:t> «</a:t>
            </a:r>
            <a:r>
              <a:rPr lang="ru-RU" sz="2400" dirty="0" err="1"/>
              <a:t>Каззолото</a:t>
            </a:r>
            <a:r>
              <a:rPr lang="ru-RU" sz="2400" dirty="0"/>
              <a:t>», смонтировать оборудование в цехах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завод\IMG_37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6710"/>
            <a:ext cx="917575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\Рабочий стол\завод\IMG_37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\Рабочий стол\завод\IMG_37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\Рабочий стол\завод\IMG_36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завод\IMG_37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\Рабочий стол\завод\IMG_36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\Рабочий стол\завод\IMG_3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85728"/>
            <a:ext cx="4929204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\Рабочий стол\завод\IMG_3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0979"/>
            <a:ext cx="4619636" cy="6159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\Рабочий стол\завод\IMG_36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821533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Завод строили не только прибывшие из Мичуринска рабочие. Кроме жителей района в </a:t>
            </a:r>
            <a:r>
              <a:rPr lang="ru-RU" sz="3200" dirty="0" err="1"/>
              <a:t>Макинку</a:t>
            </a:r>
            <a:r>
              <a:rPr lang="ru-RU" sz="3200" dirty="0"/>
              <a:t> направили коллективы Алексеевского, </a:t>
            </a:r>
            <a:r>
              <a:rPr lang="ru-RU" sz="3200" dirty="0" err="1"/>
              <a:t>Балкашинского</a:t>
            </a:r>
            <a:r>
              <a:rPr lang="ru-RU" sz="3200" dirty="0"/>
              <a:t>, </a:t>
            </a:r>
            <a:r>
              <a:rPr lang="ru-RU" sz="3200" dirty="0" err="1"/>
              <a:t>Шортандинского</a:t>
            </a:r>
            <a:r>
              <a:rPr lang="ru-RU" sz="3200" dirty="0"/>
              <a:t>, </a:t>
            </a:r>
            <a:r>
              <a:rPr lang="ru-RU" sz="3200" dirty="0" err="1"/>
              <a:t>Атбасарского</a:t>
            </a:r>
            <a:r>
              <a:rPr lang="ru-RU" sz="3200" dirty="0"/>
              <a:t> районов </a:t>
            </a:r>
            <a:r>
              <a:rPr lang="ru-RU" sz="3200" dirty="0" err="1"/>
              <a:t>Акмолинской</a:t>
            </a:r>
            <a:r>
              <a:rPr lang="ru-RU" sz="3200" dirty="0"/>
              <a:t> области, </a:t>
            </a:r>
            <a:r>
              <a:rPr lang="ru-RU" sz="3200" dirty="0" err="1"/>
              <a:t>Щучинского</a:t>
            </a:r>
            <a:r>
              <a:rPr lang="ru-RU" sz="3200" dirty="0"/>
              <a:t>, </a:t>
            </a:r>
            <a:r>
              <a:rPr lang="ru-RU" sz="3200" dirty="0" err="1"/>
              <a:t>Арыкбалыкского</a:t>
            </a:r>
            <a:r>
              <a:rPr lang="ru-RU" sz="3200" dirty="0"/>
              <a:t>, </a:t>
            </a:r>
            <a:r>
              <a:rPr lang="ru-RU" sz="3200" dirty="0" err="1"/>
              <a:t>Энбекшильдерского</a:t>
            </a:r>
            <a:r>
              <a:rPr lang="ru-RU" sz="3200" dirty="0"/>
              <a:t>, </a:t>
            </a:r>
            <a:r>
              <a:rPr lang="ru-RU" sz="3200" dirty="0" err="1"/>
              <a:t>Чистопольского</a:t>
            </a:r>
            <a:r>
              <a:rPr lang="ru-RU" sz="3200" dirty="0"/>
              <a:t> районов Кокчетавской области. На строительстве завода работали также </a:t>
            </a:r>
            <a:r>
              <a:rPr lang="ru-RU" sz="3200" dirty="0" err="1"/>
              <a:t>трудармейцы</a:t>
            </a:r>
            <a:r>
              <a:rPr lang="ru-RU" sz="3200" dirty="0"/>
              <a:t>. Строительная площадка выглядела, как муравейник.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Admin\Рабочий стол\завод\IMG_36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1435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Большую трудность для заводчан представляла коммунальная проблема. </a:t>
            </a:r>
            <a:r>
              <a:rPr lang="ru-RU" sz="3200" dirty="0" err="1"/>
              <a:t>Макинска</a:t>
            </a:r>
            <a:r>
              <a:rPr lang="ru-RU" sz="3200" dirty="0"/>
              <a:t> в то время была небольшим поселком. Коммунальные и ведомственные квартиры не могли вместить прибывших, а их с детьми насчитывало более тысячи человек. Свободной жилой площади в домах жители не имели, к тому времени все было занято эвакуированными. Но люди делились последним, делились и жильем.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\Рабочий стол\завод\IMG_36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14356"/>
            <a:ext cx="77867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Трудно было обеспечить рабочих питанием. С этой целью решили создать подсобное хозяйство в пяти километрах от завода,  в районе разъезда Бурли.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\Рабочий стол\завод\IMG_36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августе 1942 года выпустили первую продукцию ремонтный и инструментальный цеха. В конце августа был закончен монтаж оборудования в обрубном и механическом цехе поршневых колец. Опробование и отладка станков были произведены на отливках, привезенных из Мичуринска. 14 августа 1942 года из Куйбышева прибыл цех поршней и бригада токарей, который к началу сентября дал первую продукцию.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\Рабочий стол\завод\IMG_36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1439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Электроэнергию давал локомобиль мощностью 110 лошадиных сил – первый силовой агрегат  на заводе. Большой вклад в это трудное начало  внесли мичуринские слесари </a:t>
            </a:r>
            <a:r>
              <a:rPr lang="ru-RU" sz="3200" b="1" dirty="0"/>
              <a:t>В.А Владимиров, Е. Черных, И. Н. </a:t>
            </a:r>
            <a:r>
              <a:rPr lang="ru-RU" sz="3200" b="1" dirty="0" err="1"/>
              <a:t>Утешев</a:t>
            </a:r>
            <a:r>
              <a:rPr lang="ru-RU" sz="3200" b="1" dirty="0"/>
              <a:t>, А.И Седых, </a:t>
            </a:r>
            <a:r>
              <a:rPr lang="ru-RU" sz="3200" b="1" dirty="0" err="1"/>
              <a:t>Бабайцев</a:t>
            </a:r>
            <a:r>
              <a:rPr lang="ru-RU" sz="3200" b="1" dirty="0"/>
              <a:t>, </a:t>
            </a:r>
            <a:r>
              <a:rPr lang="ru-RU" sz="3200" b="1" dirty="0" err="1"/>
              <a:t>Мильцин</a:t>
            </a:r>
            <a:r>
              <a:rPr lang="ru-RU" sz="3200" b="1" dirty="0"/>
              <a:t>, Лопаткин, </a:t>
            </a:r>
            <a:r>
              <a:rPr lang="ru-RU" sz="3200" dirty="0"/>
              <a:t>электромонтеры </a:t>
            </a:r>
            <a:r>
              <a:rPr lang="ru-RU" sz="3200" b="1" dirty="0"/>
              <a:t>Архипов, Князев, наладчики </a:t>
            </a:r>
            <a:r>
              <a:rPr lang="ru-RU" sz="3200" b="1" dirty="0" err="1"/>
              <a:t>Туровский</a:t>
            </a:r>
            <a:r>
              <a:rPr lang="ru-RU" sz="3200" b="1" dirty="0"/>
              <a:t>, Горячев, Толкачев, Перепелкин, Н.А. </a:t>
            </a:r>
            <a:r>
              <a:rPr lang="ru-RU" sz="3200" b="1" dirty="0" err="1"/>
              <a:t>Немтинов</a:t>
            </a:r>
            <a:r>
              <a:rPr lang="ru-RU" sz="3200" b="1" dirty="0"/>
              <a:t>, начальники цехов М.Н. Маврин, С.Г. Ненашев, </a:t>
            </a:r>
            <a:r>
              <a:rPr lang="ru-RU" sz="3200" b="1" dirty="0" err="1"/>
              <a:t>Свясов</a:t>
            </a:r>
            <a:r>
              <a:rPr lang="ru-RU" sz="3200" b="1" dirty="0"/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\Рабочий стол\завод\IMG_36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0010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начале сентября 1942 года приступил к работе цех поршней. К этому времени энергетики завод под руководством мастера Н.М. Рябова подключили к электросети завода электростанцию </a:t>
            </a:r>
            <a:r>
              <a:rPr lang="ru-RU" sz="2800" dirty="0" err="1"/>
              <a:t>техбазы</a:t>
            </a:r>
            <a:r>
              <a:rPr lang="ru-RU" sz="2800" dirty="0"/>
              <a:t> «</a:t>
            </a:r>
            <a:r>
              <a:rPr lang="ru-RU" sz="2800" dirty="0" err="1"/>
              <a:t>Каззолото</a:t>
            </a:r>
            <a:r>
              <a:rPr lang="ru-RU" sz="2800" dirty="0"/>
              <a:t>» мощностью 100 </a:t>
            </a:r>
            <a:r>
              <a:rPr lang="ru-RU" sz="2800" dirty="0" err="1"/>
              <a:t>квт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В конце сентября были закончены монтажные работы, сданы в эксплуатацию первый дизель в 400 л.с. и компрессорная станция, которые до конца до января 1943 года работали под деревянным навесом, так как здания дизельной еще не было, а также градирня и склад ГСМ.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\Рабочий стол\завод\IMG_36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77867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октябре начал действовать наружный водопровод, водоем для запаса воды и кабельные сети. В ноябре был поставлен под нагрузку второй дизель, а в декабре третий дизель мощностью 400 и 200 л.с. в развитии энергетического хозяйства завода большую роль сыграли </a:t>
            </a:r>
            <a:r>
              <a:rPr lang="ru-RU" sz="3200" b="1" dirty="0"/>
              <a:t>Г.П. Демин</a:t>
            </a:r>
            <a:r>
              <a:rPr lang="ru-RU" sz="3200" b="1" dirty="0" smtClean="0"/>
              <a:t>,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А. И. Бабкин, А. Е. Дмитриев, </a:t>
            </a:r>
            <a:endParaRPr lang="ru-RU" sz="3200" b="1" dirty="0" smtClean="0"/>
          </a:p>
          <a:p>
            <a:r>
              <a:rPr lang="ru-RU" sz="3200" b="1" dirty="0" smtClean="0"/>
              <a:t>А.Я</a:t>
            </a:r>
            <a:r>
              <a:rPr lang="ru-RU" sz="3200" b="1" dirty="0"/>
              <a:t>. Суздальцев, Г.П. Платонов, Куприянов, Орлов.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\Рабочий стол\завод\IMG_36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42852"/>
            <a:ext cx="4875644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Полным ходом шло строительство литейного цеха. Он был сдан в эксплуатацию в начале декабря 1942 года. Огромный вклад в подготовку его пуска внесли </a:t>
            </a:r>
            <a:r>
              <a:rPr lang="ru-RU" sz="3200" b="1" dirty="0"/>
              <a:t>С. А. Терехов</a:t>
            </a:r>
            <a:r>
              <a:rPr lang="ru-RU" sz="3200" b="1" dirty="0" smtClean="0"/>
              <a:t>,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Л.П. Трушин, Г.А. Байдак, </a:t>
            </a:r>
            <a:endParaRPr lang="ru-RU" sz="3200" b="1" dirty="0" smtClean="0"/>
          </a:p>
          <a:p>
            <a:r>
              <a:rPr lang="ru-RU" sz="3200" b="1" dirty="0" smtClean="0"/>
              <a:t>Н.М</a:t>
            </a:r>
            <a:r>
              <a:rPr lang="ru-RU" sz="3200" b="1" dirty="0"/>
              <a:t>. Черных, Сазонов, Быков, Белов, Потапов, Маликов, Бортников, </a:t>
            </a:r>
            <a:r>
              <a:rPr lang="ru-RU" sz="3200" b="1" dirty="0" err="1"/>
              <a:t>Касатонов</a:t>
            </a:r>
            <a:r>
              <a:rPr lang="ru-RU" sz="3200" b="1" dirty="0"/>
              <a:t> </a:t>
            </a:r>
            <a:r>
              <a:rPr lang="ru-RU" sz="3200" dirty="0"/>
              <a:t>и др.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завод\IMG_37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1439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Таким образом, благодаря усилиям всего коллектива завода, уже в 1942 году завод выдал первую продукцию для фронта. К концу 1942 года заводчане ввели в строй литейный цех площадью 2400 кв. метров, механический цех для обработки поршневых колец площадью 1000 кв. метров, дизельную электростанцию площадью 300 кв.м. и мощностью 800 л.с. м компрессорной, насосной и водоемом, ремонтный и инструментальный цеха площадью 320 и 400 кв.м.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74295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Завод   стал действующим предприятием по выпуску продукции для фронта: </a:t>
            </a:r>
            <a:r>
              <a:rPr lang="ru-RU" sz="3200" b="1" i="1" dirty="0"/>
              <a:t>мины, поршневые кольца и запасные части для нужд сельского хозяйства. </a:t>
            </a:r>
            <a:endParaRPr lang="ru-RU" sz="3200" b="1" i="1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1942 году было выпущено и отгружено 75 тыс. поршней на сумму 400 тысяч рублей. Всего в 1942 году страна получила от завода продукции на 700 тыс. рублей, а в 1943 году на 2 миллиона 234 тыс. рублей.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Admin\Рабочий стол\завод\IMG_37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1777" cy="6135702"/>
          </a:xfrm>
          <a:prstGeom prst="rect">
            <a:avLst/>
          </a:prstGeom>
          <a:noFill/>
        </p:spPr>
      </p:pic>
      <p:pic>
        <p:nvPicPr>
          <p:cNvPr id="65539" name="Picture 3" descr="C:\Documents and Settings\Admin\Рабочий стол\завод\IMG_37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14290"/>
            <a:ext cx="4316025" cy="5754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0010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Другой задачей, которую необходимо было решить вместе с развитием материально-технической базы, была проблема кадров. Многие работники МЗПК были призваны на фронт, и им необходимо было найти замену. 1942-1943 годы были особенно напряженными годами технического обучения. Организовала эту работу </a:t>
            </a:r>
            <a:r>
              <a:rPr lang="ru-RU" sz="2800" b="1" i="1" dirty="0"/>
              <a:t>т. </a:t>
            </a:r>
            <a:r>
              <a:rPr lang="ru-RU" sz="2800" b="1" i="1" dirty="0" err="1"/>
              <a:t>Аркова</a:t>
            </a:r>
            <a:r>
              <a:rPr lang="ru-RU" sz="2800" dirty="0"/>
              <a:t>. Комсомольцы поселка </a:t>
            </a:r>
            <a:r>
              <a:rPr lang="ru-RU" sz="2800" dirty="0" err="1"/>
              <a:t>Макинка</a:t>
            </a:r>
            <a:r>
              <a:rPr lang="ru-RU" sz="2800" dirty="0"/>
              <a:t> и завода вели агитацию среди местной молодежи для работы на заводе. Готовились специальности слесарей, токарей, фрезеровщиков, электриков, формовщиков и др.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Admin\Рабочий стол\завод\IMG_37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Admin\Рабочий стол\завод\IMG_37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dmin\Рабочий стол\завод\IMG_37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57166"/>
            <a:ext cx="4714908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dmin\Рабочий стол\завод\IMG_3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dmin\Рабочий стол\завод\IMG_36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\Рабочий стол\завод\IMG_36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6992958" cy="524471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320675"/>
            <a:ext cx="7239000" cy="8937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Детский сад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Admin\Рабочий стол\завод\IMG_36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404" y="95272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Обучение </a:t>
            </a:r>
            <a:r>
              <a:rPr lang="ru-RU" sz="3200" dirty="0"/>
              <a:t>вели квалифицированные рабочие и наладчики, приехавшие из Мичуринска. 500 подростков из местных в возрасте 14-16 лет встали к станкам и слесарным верстакам. Первыми среди обучавшихся </a:t>
            </a:r>
            <a:r>
              <a:rPr lang="ru-RU" sz="3200" dirty="0" smtClean="0"/>
              <a:t>были</a:t>
            </a:r>
          </a:p>
          <a:p>
            <a:r>
              <a:rPr lang="ru-RU" sz="3200" dirty="0" smtClean="0"/>
              <a:t> </a:t>
            </a:r>
            <a:r>
              <a:rPr lang="ru-RU" sz="3200" b="1" dirty="0"/>
              <a:t>Е.М. </a:t>
            </a:r>
            <a:r>
              <a:rPr lang="ru-RU" sz="3200" b="1" dirty="0" err="1"/>
              <a:t>Красностанов</a:t>
            </a:r>
            <a:r>
              <a:rPr lang="ru-RU" sz="3200" b="1" dirty="0"/>
              <a:t>, М.А. </a:t>
            </a:r>
            <a:r>
              <a:rPr lang="ru-RU" sz="3200" b="1" dirty="0" err="1"/>
              <a:t>Жигалко</a:t>
            </a:r>
            <a:r>
              <a:rPr lang="ru-RU" sz="3200" b="1" dirty="0"/>
              <a:t>, А.И. </a:t>
            </a:r>
            <a:r>
              <a:rPr lang="ru-RU" sz="3200" b="1" dirty="0" err="1"/>
              <a:t>Коркин</a:t>
            </a:r>
            <a:r>
              <a:rPr lang="ru-RU" sz="3200" b="1" dirty="0"/>
              <a:t>, Н.П. </a:t>
            </a:r>
            <a:r>
              <a:rPr lang="ru-RU" sz="3200" b="1" dirty="0" err="1"/>
              <a:t>Кених</a:t>
            </a:r>
            <a:r>
              <a:rPr lang="ru-RU" sz="3200" b="1" dirty="0" smtClean="0"/>
              <a:t>,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Б.Я. </a:t>
            </a:r>
            <a:r>
              <a:rPr lang="ru-RU" sz="3200" b="1" dirty="0" err="1"/>
              <a:t>Желтиков</a:t>
            </a:r>
            <a:r>
              <a:rPr lang="ru-RU" sz="3200" b="1" dirty="0" smtClean="0"/>
              <a:t>, А</a:t>
            </a:r>
            <a:r>
              <a:rPr lang="ru-RU" sz="3200" b="1" dirty="0"/>
              <a:t>. П Алексеев</a:t>
            </a:r>
            <a:r>
              <a:rPr lang="ru-RU" sz="3200" b="1" dirty="0" smtClean="0"/>
              <a:t>,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И. </a:t>
            </a:r>
            <a:r>
              <a:rPr lang="ru-RU" sz="3200" b="1" dirty="0" smtClean="0"/>
              <a:t>Мартемьянов</a:t>
            </a:r>
            <a:r>
              <a:rPr lang="ru-RU" sz="3200" b="1" dirty="0"/>
              <a:t>, А.А. </a:t>
            </a:r>
            <a:r>
              <a:rPr lang="ru-RU" sz="3200" b="1" dirty="0" err="1"/>
              <a:t>Шамшура</a:t>
            </a:r>
            <a:r>
              <a:rPr lang="ru-RU" sz="3200" b="1" dirty="0"/>
              <a:t>, </a:t>
            </a:r>
            <a:endParaRPr lang="ru-RU" sz="3200" b="1" dirty="0" smtClean="0"/>
          </a:p>
          <a:p>
            <a:r>
              <a:rPr lang="ru-RU" sz="3200" b="1" dirty="0" smtClean="0"/>
              <a:t>Н.И</a:t>
            </a:r>
            <a:r>
              <a:rPr lang="ru-RU" sz="3200" b="1" dirty="0"/>
              <a:t>. </a:t>
            </a:r>
            <a:r>
              <a:rPr lang="ru-RU" sz="3200" b="1" dirty="0" err="1"/>
              <a:t>Носикова</a:t>
            </a:r>
            <a:r>
              <a:rPr lang="ru-RU" sz="3200" b="1" dirty="0"/>
              <a:t>, М. </a:t>
            </a:r>
            <a:r>
              <a:rPr lang="ru-RU" sz="3200" b="1" dirty="0" err="1"/>
              <a:t>Тюбаев</a:t>
            </a:r>
            <a:r>
              <a:rPr lang="ru-RU" sz="3200" b="1" dirty="0" smtClean="0"/>
              <a:t>,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А. </a:t>
            </a:r>
            <a:r>
              <a:rPr lang="ru-RU" sz="3200" b="1" dirty="0" err="1"/>
              <a:t>Шабельников</a:t>
            </a:r>
            <a:r>
              <a:rPr lang="ru-RU" sz="3200" b="1" dirty="0"/>
              <a:t>, М. Кузин и др.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завод\IMG_36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0"/>
            <a:ext cx="800105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Образцы труда показывал коллектив поршневого цеха, возглавляемого Ф.Ф. </a:t>
            </a:r>
            <a:r>
              <a:rPr lang="ru-RU" sz="3200" dirty="0" err="1"/>
              <a:t>Яниным</a:t>
            </a:r>
            <a:r>
              <a:rPr lang="ru-RU" sz="3200" dirty="0"/>
              <a:t>, где норма выполнялась в среднем на 250 процентов. На весь Казахстан славились молодежные бригады мастеров </a:t>
            </a:r>
            <a:r>
              <a:rPr lang="ru-RU" sz="3200" b="1" dirty="0" err="1"/>
              <a:t>Летуновского</a:t>
            </a:r>
            <a:r>
              <a:rPr lang="ru-RU" sz="3200" b="1" dirty="0"/>
              <a:t>, Макаровой, Анохиной, </a:t>
            </a:r>
            <a:r>
              <a:rPr lang="ru-RU" sz="3200" b="1" dirty="0" err="1"/>
              <a:t>Шарандиной</a:t>
            </a:r>
            <a:r>
              <a:rPr lang="ru-RU" sz="3200" b="1" dirty="0"/>
              <a:t>. </a:t>
            </a:r>
            <a:r>
              <a:rPr lang="ru-RU" sz="3200" dirty="0"/>
              <a:t>Наладчица механического цеха </a:t>
            </a:r>
            <a:endParaRPr lang="ru-RU" sz="3200" dirty="0" smtClean="0"/>
          </a:p>
          <a:p>
            <a:r>
              <a:rPr lang="ru-RU" sz="3200" b="1" dirty="0" smtClean="0"/>
              <a:t>М</a:t>
            </a:r>
            <a:r>
              <a:rPr lang="ru-RU" sz="3200" b="1" dirty="0"/>
              <a:t>. А. Ашуркова </a:t>
            </a:r>
            <a:r>
              <a:rPr lang="ru-RU" sz="3200" dirty="0"/>
              <a:t>обслуживала четыре станка. От нее не отставала комсомолка </a:t>
            </a:r>
            <a:r>
              <a:rPr lang="ru-RU" sz="3200" b="1" dirty="0"/>
              <a:t>Т.П. </a:t>
            </a:r>
            <a:r>
              <a:rPr lang="ru-RU" sz="3200" b="1" dirty="0" err="1"/>
              <a:t>Самохвалова</a:t>
            </a:r>
            <a:r>
              <a:rPr lang="ru-RU" sz="3200" dirty="0"/>
              <a:t>, которая быстро освоила такую же специальность, а к концу войны была выдвинута начальником цеха.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dmin\Рабочий стол\завод\IMG_37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"/>
            <a:ext cx="792961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1943 году заводу было вручено переходящее красное Знамя ЦК ВКП(б) и СНК СССР и первая премия, а в мае 1944 года переходящее Красное Знамя ЦК КП Казахстана и СНК республики. Группа инженерно-технических работников и рабочих завода награждены орденами и медалями. Среди них  </a:t>
            </a:r>
            <a:r>
              <a:rPr lang="ru-RU" sz="2800" b="1" dirty="0"/>
              <a:t>А.А. </a:t>
            </a:r>
            <a:r>
              <a:rPr lang="ru-RU" sz="2800" b="1" dirty="0" err="1"/>
              <a:t>Шмыгля</a:t>
            </a:r>
            <a:r>
              <a:rPr lang="ru-RU" sz="2800" dirty="0"/>
              <a:t>, директор завода, </a:t>
            </a:r>
            <a:r>
              <a:rPr lang="ru-RU" sz="2800" b="1" dirty="0"/>
              <a:t>Н.М. </a:t>
            </a:r>
            <a:r>
              <a:rPr lang="ru-RU" sz="2800" b="1" dirty="0" err="1"/>
              <a:t>Дрыганский</a:t>
            </a:r>
            <a:r>
              <a:rPr lang="ru-RU" sz="2800" dirty="0"/>
              <a:t>, уполномоченный ГКО, </a:t>
            </a:r>
            <a:r>
              <a:rPr lang="ru-RU" sz="2800" b="1" dirty="0"/>
              <a:t>А.Е. Дмитриев</a:t>
            </a:r>
            <a:r>
              <a:rPr lang="ru-RU" sz="2800" dirty="0"/>
              <a:t>, механик дизельной электростанции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 </a:t>
            </a:r>
            <a:r>
              <a:rPr lang="ru-RU" sz="2800" b="1" dirty="0"/>
              <a:t>Е.А </a:t>
            </a:r>
            <a:r>
              <a:rPr lang="ru-RU" sz="2800" b="1" dirty="0" err="1"/>
              <a:t>Черносов</a:t>
            </a:r>
            <a:r>
              <a:rPr lang="ru-RU" sz="2800" b="1" dirty="0"/>
              <a:t>, В.М. </a:t>
            </a:r>
            <a:r>
              <a:rPr lang="ru-RU" sz="2800" b="1" dirty="0" err="1"/>
              <a:t>Мурлина</a:t>
            </a:r>
            <a:r>
              <a:rPr lang="ru-RU" sz="2800" dirty="0"/>
              <a:t>, контрольные мастера, </a:t>
            </a:r>
            <a:r>
              <a:rPr lang="ru-RU" sz="2800" b="1" dirty="0"/>
              <a:t>М.Н. Кудрявцева</a:t>
            </a:r>
            <a:r>
              <a:rPr lang="ru-RU" sz="2800" dirty="0"/>
              <a:t>, наладчица, </a:t>
            </a:r>
            <a:endParaRPr lang="ru-RU" sz="2800" dirty="0" smtClean="0"/>
          </a:p>
          <a:p>
            <a:r>
              <a:rPr lang="ru-RU" sz="2800" b="1" dirty="0" smtClean="0"/>
              <a:t>А.П</a:t>
            </a:r>
            <a:r>
              <a:rPr lang="ru-RU" sz="2800" b="1" dirty="0"/>
              <a:t>. Иванов</a:t>
            </a:r>
            <a:r>
              <a:rPr lang="ru-RU" sz="2800" dirty="0"/>
              <a:t>, токарь, слесарь </a:t>
            </a:r>
            <a:r>
              <a:rPr lang="ru-RU" sz="2800" b="1" dirty="0"/>
              <a:t>И. Н. </a:t>
            </a:r>
            <a:r>
              <a:rPr lang="ru-RU" sz="2800" b="1" dirty="0" err="1"/>
              <a:t>Бушин</a:t>
            </a:r>
            <a:r>
              <a:rPr lang="ru-RU" sz="2800" dirty="0"/>
              <a:t>, </a:t>
            </a:r>
            <a:r>
              <a:rPr lang="ru-RU" sz="2800" dirty="0" smtClean="0"/>
              <a:t>выбивальщики </a:t>
            </a:r>
            <a:r>
              <a:rPr lang="ru-RU" sz="2800" b="1" dirty="0"/>
              <a:t>Попов</a:t>
            </a:r>
            <a:r>
              <a:rPr lang="ru-RU" sz="2800" dirty="0"/>
              <a:t>, </a:t>
            </a:r>
            <a:r>
              <a:rPr lang="ru-RU" sz="2800" b="1" dirty="0"/>
              <a:t>А.Н. Седых, Л.Г. </a:t>
            </a:r>
            <a:r>
              <a:rPr lang="ru-RU" sz="2800" b="1" dirty="0" err="1"/>
              <a:t>Малоземов</a:t>
            </a:r>
            <a:r>
              <a:rPr lang="ru-RU" sz="2800" b="1" dirty="0"/>
              <a:t>, П.В. Чистяков.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Admin\Рабочий стол\завод\IMG_37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0"/>
            <a:ext cx="764386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Одновременно с выпуском продукции завод продолжал строиться. В январе 1943 года завершено строительство здания дизельной,  где разместилась градирня и водоем, оборудована колонка № 2. В 1943 году построен главный материальный склад, железнодорожная ветка от </a:t>
            </a:r>
            <a:r>
              <a:rPr lang="ru-RU" sz="3200" dirty="0" err="1"/>
              <a:t>техбазы</a:t>
            </a:r>
            <a:r>
              <a:rPr lang="ru-RU" sz="3200" dirty="0"/>
              <a:t> «</a:t>
            </a:r>
            <a:r>
              <a:rPr lang="ru-RU" sz="3200" dirty="0" err="1"/>
              <a:t>Каззолото</a:t>
            </a:r>
            <a:r>
              <a:rPr lang="ru-RU" sz="3200" dirty="0"/>
              <a:t>» до главного склада, литейного цеха и склада ГСМ, </a:t>
            </a:r>
            <a:r>
              <a:rPr lang="ru-RU" sz="3200" dirty="0" err="1"/>
              <a:t>автогараж</a:t>
            </a:r>
            <a:r>
              <a:rPr lang="ru-RU" sz="3200" dirty="0"/>
              <a:t>, склад инструментов и запчастей, в котором временно разместились медпункт, центральная лаборатория и контора ОТК.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Documents and Settings\Admin\Рабочий стол\завод\IMG_37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-71460"/>
            <a:ext cx="5119701" cy="6826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9"/>
            <a:ext cx="74295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1944 году завод начал выпускать запасные части для тракторов и сельхозмашин для предприятий </a:t>
            </a:r>
            <a:r>
              <a:rPr lang="ru-RU" sz="2800" dirty="0" err="1"/>
              <a:t>Акмолинской</a:t>
            </a:r>
            <a:r>
              <a:rPr lang="ru-RU" sz="2800" dirty="0"/>
              <a:t> области. 14 МТС </a:t>
            </a:r>
            <a:r>
              <a:rPr lang="ru-RU" sz="2800" dirty="0" err="1"/>
              <a:t>Акмолинской</a:t>
            </a:r>
            <a:r>
              <a:rPr lang="ru-RU" sz="2800" dirty="0"/>
              <a:t> и Кокчетавской областей уже в марте были обеспечены необходимыми запчастями. В конце 1944 года открыт механический цех </a:t>
            </a:r>
            <a:r>
              <a:rPr lang="ru-RU" sz="2800" dirty="0" smtClean="0"/>
              <a:t>№ 2</a:t>
            </a:r>
            <a:r>
              <a:rPr lang="ru-RU" sz="2800" dirty="0"/>
              <a:t>. К 25 мая 1945 года коллектив завода изготовил станки для шлифовальных операций. К концу войны завод был специализирован на массово поточное производство поршневых колец к тракторам и комбайнам всех марок и механической обработке поршней и колец к автомобилю «ГАЗ».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Admin\Рабочий стол\завод\IMG_37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14290"/>
            <a:ext cx="4833950" cy="6445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75009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Таким образом, благодаря заводу поршневых колец, увеличению населения в три раза, строительству школ, дорог и домов, </a:t>
            </a:r>
            <a:r>
              <a:rPr lang="ru-RU" sz="4000" dirty="0" err="1"/>
              <a:t>Макинск</a:t>
            </a:r>
            <a:r>
              <a:rPr lang="ru-RU" sz="4000" dirty="0"/>
              <a:t> из поселка станет городом, в затем районным центром.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Admin\Рабочий стол\завод\IMG_36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Admin\Рабочий стол\завод\IMG_36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Admin\Рабочий стол\завод\IMG_36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Admin\Рабочий стол\завод\IMG_37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Admin\Рабочий стол\завод\IMG_36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Documents and Settings\Admin\Рабочий стол\завод\IMG_37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Admin\Рабочий стол\завод\IMG_36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Admin\Рабочий стол\завод\IMG_36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Admin\Рабочий стол\завод\IMG_36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Admin\Рабочий стол\завод\IMG_36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8929718" cy="6697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Admin\Рабочий стол\завод\IMG_3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Admin\Рабочий стол\завод\IMG_36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Admin\Рабочий стол\завод\IMG_36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Admin\Рабочий стол\завод\IMG_36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Admin\Рабочий стол\завод\IMG_36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-24"/>
            <a:ext cx="4976826" cy="6635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Documents and Settings\Admin\Рабочий стол\завод\IMG_36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Admin\Рабочий стол\завод\IMG_36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Admin\Рабочий стол\завод\IMG_36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Documents and Settings\Admin\Рабочий стол\завод\IMG_36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Admin\Рабочий стол\завод\IMG_36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Documents and Settings\Admin\Рабочий стол\завод\IMG_36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Documents and Settings\Admin\Рабочий стол\завод\IMG_36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Documents and Settings\Admin\Рабочий стол\завод\IMG_36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Documents and Settings\Admin\Рабочий стол\завод\IMG_36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Admin\Рабочий стол\завод\IMG_36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85728"/>
            <a:ext cx="4786346" cy="6381795"/>
          </a:xfrm>
          <a:prstGeom prst="rect">
            <a:avLst/>
          </a:prstGeom>
          <a:noFill/>
        </p:spPr>
      </p:pic>
      <p:pic>
        <p:nvPicPr>
          <p:cNvPr id="57347" name="Picture 3" descr="C:\Documents and Settings\Admin\Рабочий стол\завод\IMG_36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66"/>
            <a:ext cx="4339859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Documents and Settings\Admin\Рабочий стол\завод\IMG_36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-24"/>
            <a:ext cx="4976826" cy="6635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Documents and Settings\Admin\Рабочий стол\завод\IMG_37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71414"/>
            <a:ext cx="5048264" cy="6731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Admin\Рабочий стол\завод\IMG_37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Documents and Settings\Admin\Рабочий стол\завод\IMG_36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Admin\Рабочий стол\завод\IMG_36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Documents and Settings\Admin\Рабочий стол\завод\IMG_37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19039"/>
            <a:ext cx="5000660" cy="6667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Documents and Settings\Admin\Рабочий стол\завод\IMG_3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571480"/>
            <a:ext cx="3851678" cy="5135570"/>
          </a:xfrm>
          <a:prstGeom prst="rect">
            <a:avLst/>
          </a:prstGeom>
          <a:noFill/>
        </p:spPr>
      </p:pic>
      <p:pic>
        <p:nvPicPr>
          <p:cNvPr id="62467" name="Picture 3" descr="C:\Documents and Settings\Admin\Рабочий стол\завод\IMG_3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80" y="357166"/>
            <a:ext cx="4708934" cy="6278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 descr="C:\Documents and Settings\Admin\Рабочий стол\завод\IMG_3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500042"/>
            <a:ext cx="4762512" cy="6350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Documents and Settings\Admin\Рабочий стол\завод\IMG_3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Documents and Settings\Admin\Рабочий стол\завод\IMG_3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214314"/>
            <a:ext cx="4875626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Documents and Settings\Admin\Рабочий стол\завод\IMG_37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55568"/>
            <a:ext cx="5048264" cy="6731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Documents and Settings\Admin\Рабочий стол\завод\IMG_37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Admin\Рабочий стол\завод\IMG_37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048246" cy="67309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Admin\Рабочий стол\завод\IMG_3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Documents and Settings\Admin\Рабочий стол\завод\IMG_37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113</TotalTime>
  <Words>1715</Words>
  <Application>Microsoft Office PowerPoint</Application>
  <PresentationFormat>Экран (4:3)</PresentationFormat>
  <Paragraphs>50</Paragraphs>
  <Slides>106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106</vt:i4>
      </vt:variant>
    </vt:vector>
  </HeadingPairs>
  <TitlesOfParts>
    <vt:vector size="107" baseType="lpstr">
      <vt:lpstr>Изящная</vt:lpstr>
      <vt:lpstr>Судьба и родина едины</vt:lpstr>
      <vt:lpstr>Слайд 2</vt:lpstr>
      <vt:lpstr>Слайд 3</vt:lpstr>
      <vt:lpstr>Причины передислокации</vt:lpstr>
      <vt:lpstr>Слайд 5</vt:lpstr>
      <vt:lpstr>Слайд 6</vt:lpstr>
      <vt:lpstr>Слайд 7</vt:lpstr>
      <vt:lpstr>Слайд 8</vt:lpstr>
      <vt:lpstr>Прибытие в Макинку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Детский сад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Судьба и родина едины</dc:title>
  <dc:creator>Admin</dc:creator>
  <cp:lastModifiedBy>я</cp:lastModifiedBy>
  <cp:revision>13</cp:revision>
  <dcterms:created xsi:type="dcterms:W3CDTF">2014-02-04T07:35:11Z</dcterms:created>
  <dcterms:modified xsi:type="dcterms:W3CDTF">2014-04-23T07:39:35Z</dcterms:modified>
</cp:coreProperties>
</file>