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59" r:id="rId3"/>
    <p:sldId id="262" r:id="rId4"/>
    <p:sldId id="258" r:id="rId5"/>
    <p:sldId id="261" r:id="rId6"/>
    <p:sldId id="264" r:id="rId7"/>
    <p:sldId id="266" r:id="rId8"/>
    <p:sldId id="268" r:id="rId9"/>
    <p:sldId id="270" r:id="rId10"/>
    <p:sldId id="272" r:id="rId11"/>
    <p:sldId id="273" r:id="rId12"/>
    <p:sldId id="275" r:id="rId13"/>
    <p:sldId id="277" r:id="rId14"/>
  </p:sldIdLst>
  <p:sldSz cx="9144000" cy="6858000" type="screen4x3"/>
  <p:notesSz cx="6858000" cy="9144000"/>
  <p:custDataLst>
    <p:tags r:id="rId16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75CC26"/>
    <a:srgbClr val="A4E36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3DEC8C9-BAFB-454C-8360-927227285E54}" type="doc">
      <dgm:prSet loTypeId="urn:microsoft.com/office/officeart/2009/3/layout/StepUpProcess" loCatId="process" qsTypeId="urn:microsoft.com/office/officeart/2005/8/quickstyle/simple1" qsCatId="simple" csTypeId="urn:microsoft.com/office/officeart/2005/8/colors/colorful1#2" csCatId="colorful" phldr="1"/>
      <dgm:spPr/>
      <dgm:t>
        <a:bodyPr/>
        <a:lstStyle/>
        <a:p>
          <a:endParaRPr lang="ru-RU"/>
        </a:p>
      </dgm:t>
    </dgm:pt>
    <dgm:pt modelId="{B870CC19-3C28-4C1C-B2E0-A2C87DC12215}">
      <dgm:prSet phldrT="[Текст]" custT="1"/>
      <dgm:spPr/>
      <dgm:t>
        <a:bodyPr/>
        <a:lstStyle/>
        <a:p>
          <a:r>
            <a:rPr lang="ru-RU" sz="1600" dirty="0" smtClean="0"/>
            <a:t>модифицированные</a:t>
          </a:r>
          <a:endParaRPr lang="ru-RU" sz="1600" dirty="0"/>
        </a:p>
      </dgm:t>
    </dgm:pt>
    <dgm:pt modelId="{8A5F9B5B-85A0-4834-8E2E-9D21DB98A1FB}" type="parTrans" cxnId="{5A12B438-BADD-4D60-9D7A-1344830DA693}">
      <dgm:prSet/>
      <dgm:spPr/>
      <dgm:t>
        <a:bodyPr/>
        <a:lstStyle/>
        <a:p>
          <a:endParaRPr lang="ru-RU"/>
        </a:p>
      </dgm:t>
    </dgm:pt>
    <dgm:pt modelId="{E655D5C4-AA27-4A1A-B79D-308692D9583C}" type="sibTrans" cxnId="{5A12B438-BADD-4D60-9D7A-1344830DA693}">
      <dgm:prSet/>
      <dgm:spPr/>
      <dgm:t>
        <a:bodyPr/>
        <a:lstStyle/>
        <a:p>
          <a:endParaRPr lang="ru-RU"/>
        </a:p>
      </dgm:t>
    </dgm:pt>
    <dgm:pt modelId="{F6F7DB50-68E0-405B-ADE3-3E85912BA1AB}">
      <dgm:prSet phldrT="[Текст]" custT="1"/>
      <dgm:spPr/>
      <dgm:t>
        <a:bodyPr/>
        <a:lstStyle/>
        <a:p>
          <a:r>
            <a:rPr lang="ru-RU" sz="1800" dirty="0" smtClean="0"/>
            <a:t>экспериментальные</a:t>
          </a:r>
          <a:endParaRPr lang="ru-RU" sz="1800" dirty="0"/>
        </a:p>
      </dgm:t>
    </dgm:pt>
    <dgm:pt modelId="{CA3AD247-8A25-4A2D-9DC6-F0E9C2D9FD54}" type="parTrans" cxnId="{FAE8BCDD-29F5-4E4F-BB89-FCBF003F3BEF}">
      <dgm:prSet/>
      <dgm:spPr/>
      <dgm:t>
        <a:bodyPr/>
        <a:lstStyle/>
        <a:p>
          <a:endParaRPr lang="ru-RU"/>
        </a:p>
      </dgm:t>
    </dgm:pt>
    <dgm:pt modelId="{CE666756-9ADA-4401-9918-767D623B12FA}" type="sibTrans" cxnId="{FAE8BCDD-29F5-4E4F-BB89-FCBF003F3BEF}">
      <dgm:prSet/>
      <dgm:spPr/>
      <dgm:t>
        <a:bodyPr/>
        <a:lstStyle/>
        <a:p>
          <a:endParaRPr lang="ru-RU"/>
        </a:p>
      </dgm:t>
    </dgm:pt>
    <dgm:pt modelId="{051F18CD-9B8C-42D0-BAE2-DDA7A1A5DABD}">
      <dgm:prSet phldrT="[Текст]" custT="1"/>
      <dgm:spPr/>
      <dgm:t>
        <a:bodyPr/>
        <a:lstStyle/>
        <a:p>
          <a:r>
            <a:rPr lang="ru-RU" sz="1800" dirty="0" smtClean="0"/>
            <a:t>авторские</a:t>
          </a:r>
          <a:endParaRPr lang="ru-RU" sz="1800" dirty="0"/>
        </a:p>
      </dgm:t>
    </dgm:pt>
    <dgm:pt modelId="{69F1586C-231D-4C4B-AE56-2941E8627A29}" type="parTrans" cxnId="{F5F99F91-34CE-431B-B20A-6FD9144FD7DB}">
      <dgm:prSet/>
      <dgm:spPr/>
      <dgm:t>
        <a:bodyPr/>
        <a:lstStyle/>
        <a:p>
          <a:endParaRPr lang="ru-RU"/>
        </a:p>
      </dgm:t>
    </dgm:pt>
    <dgm:pt modelId="{304A009A-888D-4FEB-91E6-E61456B60A39}" type="sibTrans" cxnId="{F5F99F91-34CE-431B-B20A-6FD9144FD7DB}">
      <dgm:prSet/>
      <dgm:spPr/>
      <dgm:t>
        <a:bodyPr/>
        <a:lstStyle/>
        <a:p>
          <a:endParaRPr lang="ru-RU"/>
        </a:p>
      </dgm:t>
    </dgm:pt>
    <dgm:pt modelId="{79D963E0-9C11-4840-8F4F-074C91C75B62}" type="pres">
      <dgm:prSet presAssocID="{E3DEC8C9-BAFB-454C-8360-927227285E54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F26A7963-0DD7-4FD7-85AC-D50A648A69AB}" type="pres">
      <dgm:prSet presAssocID="{B870CC19-3C28-4C1C-B2E0-A2C87DC12215}" presName="composite" presStyleCnt="0"/>
      <dgm:spPr/>
    </dgm:pt>
    <dgm:pt modelId="{9B1B4804-7174-42E2-93ED-A752B4D3254A}" type="pres">
      <dgm:prSet presAssocID="{B870CC19-3C28-4C1C-B2E0-A2C87DC12215}" presName="LShape" presStyleLbl="alignNode1" presStyleIdx="0" presStyleCnt="5"/>
      <dgm:spPr/>
    </dgm:pt>
    <dgm:pt modelId="{1AE177C8-DCC5-421C-864A-2BF0E4F722FE}" type="pres">
      <dgm:prSet presAssocID="{B870CC19-3C28-4C1C-B2E0-A2C87DC12215}" presName="ParentText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58F22E-63F1-4760-BB41-BB56004D820C}" type="pres">
      <dgm:prSet presAssocID="{B870CC19-3C28-4C1C-B2E0-A2C87DC12215}" presName="Triangle" presStyleLbl="alignNode1" presStyleIdx="1" presStyleCnt="5"/>
      <dgm:spPr/>
    </dgm:pt>
    <dgm:pt modelId="{B6866671-9F37-4983-A09E-54FFA4E0EF09}" type="pres">
      <dgm:prSet presAssocID="{E655D5C4-AA27-4A1A-B79D-308692D9583C}" presName="sibTrans" presStyleCnt="0"/>
      <dgm:spPr/>
    </dgm:pt>
    <dgm:pt modelId="{82326B08-AB00-4CFE-83AF-9110F5F272D7}" type="pres">
      <dgm:prSet presAssocID="{E655D5C4-AA27-4A1A-B79D-308692D9583C}" presName="space" presStyleCnt="0"/>
      <dgm:spPr/>
    </dgm:pt>
    <dgm:pt modelId="{567A6032-8377-4F56-861C-F4D67A5EF7BF}" type="pres">
      <dgm:prSet presAssocID="{F6F7DB50-68E0-405B-ADE3-3E85912BA1AB}" presName="composite" presStyleCnt="0"/>
      <dgm:spPr/>
    </dgm:pt>
    <dgm:pt modelId="{D1D14F75-2F31-4A34-898B-AB5FF7552997}" type="pres">
      <dgm:prSet presAssocID="{F6F7DB50-68E0-405B-ADE3-3E85912BA1AB}" presName="LShape" presStyleLbl="alignNode1" presStyleIdx="2" presStyleCnt="5"/>
      <dgm:spPr/>
    </dgm:pt>
    <dgm:pt modelId="{DC37AAC0-32E9-4462-9FF9-ED901458299E}" type="pres">
      <dgm:prSet presAssocID="{F6F7DB50-68E0-405B-ADE3-3E85912BA1AB}" presName="ParentText" presStyleLbl="revTx" presStyleIdx="1" presStyleCnt="3" custScaleX="11932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4465BF-A2A4-43B8-BB7B-F6F738A37570}" type="pres">
      <dgm:prSet presAssocID="{F6F7DB50-68E0-405B-ADE3-3E85912BA1AB}" presName="Triangle" presStyleLbl="alignNode1" presStyleIdx="3" presStyleCnt="5"/>
      <dgm:spPr/>
    </dgm:pt>
    <dgm:pt modelId="{49DF2280-841F-4F21-873C-A3B019735C83}" type="pres">
      <dgm:prSet presAssocID="{CE666756-9ADA-4401-9918-767D623B12FA}" presName="sibTrans" presStyleCnt="0"/>
      <dgm:spPr/>
    </dgm:pt>
    <dgm:pt modelId="{85698FFC-1550-41F6-A427-DBBE3D5AF194}" type="pres">
      <dgm:prSet presAssocID="{CE666756-9ADA-4401-9918-767D623B12FA}" presName="space" presStyleCnt="0"/>
      <dgm:spPr/>
    </dgm:pt>
    <dgm:pt modelId="{FE2FB8E5-9E0E-4347-A6AF-62C10720EF61}" type="pres">
      <dgm:prSet presAssocID="{051F18CD-9B8C-42D0-BAE2-DDA7A1A5DABD}" presName="composite" presStyleCnt="0"/>
      <dgm:spPr/>
    </dgm:pt>
    <dgm:pt modelId="{64D4CB0B-C9CB-4AAB-8E70-BF163C4A1117}" type="pres">
      <dgm:prSet presAssocID="{051F18CD-9B8C-42D0-BAE2-DDA7A1A5DABD}" presName="LShape" presStyleLbl="alignNode1" presStyleIdx="4" presStyleCnt="5"/>
      <dgm:spPr/>
    </dgm:pt>
    <dgm:pt modelId="{C91DCE41-A31C-4DEB-9913-69F3D7EF0491}" type="pres">
      <dgm:prSet presAssocID="{051F18CD-9B8C-42D0-BAE2-DDA7A1A5DABD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61B007A-CDB1-46A9-B176-5252D070F8BC}" type="presOf" srcId="{F6F7DB50-68E0-405B-ADE3-3E85912BA1AB}" destId="{DC37AAC0-32E9-4462-9FF9-ED901458299E}" srcOrd="0" destOrd="0" presId="urn:microsoft.com/office/officeart/2009/3/layout/StepUpProcess"/>
    <dgm:cxn modelId="{F5F99F91-34CE-431B-B20A-6FD9144FD7DB}" srcId="{E3DEC8C9-BAFB-454C-8360-927227285E54}" destId="{051F18CD-9B8C-42D0-BAE2-DDA7A1A5DABD}" srcOrd="2" destOrd="0" parTransId="{69F1586C-231D-4C4B-AE56-2941E8627A29}" sibTransId="{304A009A-888D-4FEB-91E6-E61456B60A39}"/>
    <dgm:cxn modelId="{E96E7875-BD62-4DFA-9E7C-846B532F1DC4}" type="presOf" srcId="{051F18CD-9B8C-42D0-BAE2-DDA7A1A5DABD}" destId="{C91DCE41-A31C-4DEB-9913-69F3D7EF0491}" srcOrd="0" destOrd="0" presId="urn:microsoft.com/office/officeart/2009/3/layout/StepUpProcess"/>
    <dgm:cxn modelId="{FAE8BCDD-29F5-4E4F-BB89-FCBF003F3BEF}" srcId="{E3DEC8C9-BAFB-454C-8360-927227285E54}" destId="{F6F7DB50-68E0-405B-ADE3-3E85912BA1AB}" srcOrd="1" destOrd="0" parTransId="{CA3AD247-8A25-4A2D-9DC6-F0E9C2D9FD54}" sibTransId="{CE666756-9ADA-4401-9918-767D623B12FA}"/>
    <dgm:cxn modelId="{53843074-53B3-485E-8687-A6D24FC5FA8C}" type="presOf" srcId="{E3DEC8C9-BAFB-454C-8360-927227285E54}" destId="{79D963E0-9C11-4840-8F4F-074C91C75B62}" srcOrd="0" destOrd="0" presId="urn:microsoft.com/office/officeart/2009/3/layout/StepUpProcess"/>
    <dgm:cxn modelId="{5A12B438-BADD-4D60-9D7A-1344830DA693}" srcId="{E3DEC8C9-BAFB-454C-8360-927227285E54}" destId="{B870CC19-3C28-4C1C-B2E0-A2C87DC12215}" srcOrd="0" destOrd="0" parTransId="{8A5F9B5B-85A0-4834-8E2E-9D21DB98A1FB}" sibTransId="{E655D5C4-AA27-4A1A-B79D-308692D9583C}"/>
    <dgm:cxn modelId="{268DCAC9-40DC-4780-99E4-C14A260642A7}" type="presOf" srcId="{B870CC19-3C28-4C1C-B2E0-A2C87DC12215}" destId="{1AE177C8-DCC5-421C-864A-2BF0E4F722FE}" srcOrd="0" destOrd="0" presId="urn:microsoft.com/office/officeart/2009/3/layout/StepUpProcess"/>
    <dgm:cxn modelId="{6BCE31A1-2F7D-4F9A-B7BC-848CCD48B8C6}" type="presParOf" srcId="{79D963E0-9C11-4840-8F4F-074C91C75B62}" destId="{F26A7963-0DD7-4FD7-85AC-D50A648A69AB}" srcOrd="0" destOrd="0" presId="urn:microsoft.com/office/officeart/2009/3/layout/StepUpProcess"/>
    <dgm:cxn modelId="{82E5D50C-D51D-4B39-B5C8-FD070A95DF60}" type="presParOf" srcId="{F26A7963-0DD7-4FD7-85AC-D50A648A69AB}" destId="{9B1B4804-7174-42E2-93ED-A752B4D3254A}" srcOrd="0" destOrd="0" presId="urn:microsoft.com/office/officeart/2009/3/layout/StepUpProcess"/>
    <dgm:cxn modelId="{ECB7519A-ACB2-4181-AA81-9688B1E56019}" type="presParOf" srcId="{F26A7963-0DD7-4FD7-85AC-D50A648A69AB}" destId="{1AE177C8-DCC5-421C-864A-2BF0E4F722FE}" srcOrd="1" destOrd="0" presId="urn:microsoft.com/office/officeart/2009/3/layout/StepUpProcess"/>
    <dgm:cxn modelId="{040A7D34-958B-46AC-934F-16FC0CBA5922}" type="presParOf" srcId="{F26A7963-0DD7-4FD7-85AC-D50A648A69AB}" destId="{A358F22E-63F1-4760-BB41-BB56004D820C}" srcOrd="2" destOrd="0" presId="urn:microsoft.com/office/officeart/2009/3/layout/StepUpProcess"/>
    <dgm:cxn modelId="{CB84025F-D36F-4A5A-97A6-D6F01E442B43}" type="presParOf" srcId="{79D963E0-9C11-4840-8F4F-074C91C75B62}" destId="{B6866671-9F37-4983-A09E-54FFA4E0EF09}" srcOrd="1" destOrd="0" presId="urn:microsoft.com/office/officeart/2009/3/layout/StepUpProcess"/>
    <dgm:cxn modelId="{EAE9C2E8-1BB0-4786-B75C-6B816888D179}" type="presParOf" srcId="{B6866671-9F37-4983-A09E-54FFA4E0EF09}" destId="{82326B08-AB00-4CFE-83AF-9110F5F272D7}" srcOrd="0" destOrd="0" presId="urn:microsoft.com/office/officeart/2009/3/layout/StepUpProcess"/>
    <dgm:cxn modelId="{DFD10423-CFA1-4C4E-97FD-2FE0FE856E97}" type="presParOf" srcId="{79D963E0-9C11-4840-8F4F-074C91C75B62}" destId="{567A6032-8377-4F56-861C-F4D67A5EF7BF}" srcOrd="2" destOrd="0" presId="urn:microsoft.com/office/officeart/2009/3/layout/StepUpProcess"/>
    <dgm:cxn modelId="{88A4B1BB-8640-4EF1-9240-3126A2D8D442}" type="presParOf" srcId="{567A6032-8377-4F56-861C-F4D67A5EF7BF}" destId="{D1D14F75-2F31-4A34-898B-AB5FF7552997}" srcOrd="0" destOrd="0" presId="urn:microsoft.com/office/officeart/2009/3/layout/StepUpProcess"/>
    <dgm:cxn modelId="{01BC76A4-159D-4259-B2D8-7E3BA255CBC4}" type="presParOf" srcId="{567A6032-8377-4F56-861C-F4D67A5EF7BF}" destId="{DC37AAC0-32E9-4462-9FF9-ED901458299E}" srcOrd="1" destOrd="0" presId="urn:microsoft.com/office/officeart/2009/3/layout/StepUpProcess"/>
    <dgm:cxn modelId="{A84B08FE-5012-44B5-B61F-8804ADE91141}" type="presParOf" srcId="{567A6032-8377-4F56-861C-F4D67A5EF7BF}" destId="{FE4465BF-A2A4-43B8-BB7B-F6F738A37570}" srcOrd="2" destOrd="0" presId="urn:microsoft.com/office/officeart/2009/3/layout/StepUpProcess"/>
    <dgm:cxn modelId="{A93E4F62-56C4-4AC3-88B3-1ED9BE309160}" type="presParOf" srcId="{79D963E0-9C11-4840-8F4F-074C91C75B62}" destId="{49DF2280-841F-4F21-873C-A3B019735C83}" srcOrd="3" destOrd="0" presId="urn:microsoft.com/office/officeart/2009/3/layout/StepUpProcess"/>
    <dgm:cxn modelId="{96F954F0-527C-45AE-A1A6-835361AFABE0}" type="presParOf" srcId="{49DF2280-841F-4F21-873C-A3B019735C83}" destId="{85698FFC-1550-41F6-A427-DBBE3D5AF194}" srcOrd="0" destOrd="0" presId="urn:microsoft.com/office/officeart/2009/3/layout/StepUpProcess"/>
    <dgm:cxn modelId="{5EEFD8CB-1A8F-4E67-BD23-5D4E95061330}" type="presParOf" srcId="{79D963E0-9C11-4840-8F4F-074C91C75B62}" destId="{FE2FB8E5-9E0E-4347-A6AF-62C10720EF61}" srcOrd="4" destOrd="0" presId="urn:microsoft.com/office/officeart/2009/3/layout/StepUpProcess"/>
    <dgm:cxn modelId="{BCF17C0F-0B1C-429D-9DC9-FDAECE8A65E9}" type="presParOf" srcId="{FE2FB8E5-9E0E-4347-A6AF-62C10720EF61}" destId="{64D4CB0B-C9CB-4AAB-8E70-BF163C4A1117}" srcOrd="0" destOrd="0" presId="urn:microsoft.com/office/officeart/2009/3/layout/StepUpProcess"/>
    <dgm:cxn modelId="{FCB246E7-9CCE-4FFC-9A86-3A384F49D971}" type="presParOf" srcId="{FE2FB8E5-9E0E-4347-A6AF-62C10720EF61}" destId="{C91DCE41-A31C-4DEB-9913-69F3D7EF0491}" srcOrd="1" destOrd="0" presId="urn:microsoft.com/office/officeart/2009/3/layout/StepUpProcess"/>
  </dgm:cxnLst>
  <dgm:bg>
    <a:solidFill>
      <a:schemeClr val="bg1">
        <a:lumMod val="95000"/>
      </a:schemeClr>
    </a:solidFill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B1B4804-7174-42E2-93ED-A752B4D3254A}">
      <dsp:nvSpPr>
        <dsp:cNvPr id="0" name=""/>
        <dsp:cNvSpPr/>
      </dsp:nvSpPr>
      <dsp:spPr>
        <a:xfrm rot="5400000">
          <a:off x="425356" y="1045515"/>
          <a:ext cx="1276550" cy="212415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E177C8-DCC5-421C-864A-2BF0E4F722FE}">
      <dsp:nvSpPr>
        <dsp:cNvPr id="0" name=""/>
        <dsp:cNvSpPr/>
      </dsp:nvSpPr>
      <dsp:spPr>
        <a:xfrm>
          <a:off x="212268" y="1680178"/>
          <a:ext cx="1917695" cy="16809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модифицированные</a:t>
          </a:r>
          <a:endParaRPr lang="ru-RU" sz="1600" kern="1200" dirty="0"/>
        </a:p>
      </dsp:txBody>
      <dsp:txXfrm>
        <a:off x="212268" y="1680178"/>
        <a:ext cx="1917695" cy="1680972"/>
      </dsp:txXfrm>
    </dsp:sp>
    <dsp:sp modelId="{A358F22E-63F1-4760-BB41-BB56004D820C}">
      <dsp:nvSpPr>
        <dsp:cNvPr id="0" name=""/>
        <dsp:cNvSpPr/>
      </dsp:nvSpPr>
      <dsp:spPr>
        <a:xfrm>
          <a:off x="1768134" y="889132"/>
          <a:ext cx="361829" cy="361829"/>
        </a:xfrm>
        <a:prstGeom prst="triangle">
          <a:avLst>
            <a:gd name="adj" fmla="val 1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D14F75-2F31-4A34-898B-AB5FF7552997}">
      <dsp:nvSpPr>
        <dsp:cNvPr id="0" name=""/>
        <dsp:cNvSpPr/>
      </dsp:nvSpPr>
      <dsp:spPr>
        <a:xfrm rot="5400000">
          <a:off x="2772989" y="464591"/>
          <a:ext cx="1276550" cy="2124150"/>
        </a:xfrm>
        <a:prstGeom prst="corner">
          <a:avLst>
            <a:gd name="adj1" fmla="val 16120"/>
            <a:gd name="adj2" fmla="val 1611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37AAC0-32E9-4462-9FF9-ED901458299E}">
      <dsp:nvSpPr>
        <dsp:cNvPr id="0" name=""/>
        <dsp:cNvSpPr/>
      </dsp:nvSpPr>
      <dsp:spPr>
        <a:xfrm>
          <a:off x="2374613" y="1099254"/>
          <a:ext cx="2288270" cy="16809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экспериментальные</a:t>
          </a:r>
          <a:endParaRPr lang="ru-RU" sz="1800" kern="1200" dirty="0"/>
        </a:p>
      </dsp:txBody>
      <dsp:txXfrm>
        <a:off x="2374613" y="1099254"/>
        <a:ext cx="2288270" cy="1680972"/>
      </dsp:txXfrm>
    </dsp:sp>
    <dsp:sp modelId="{FE4465BF-A2A4-43B8-BB7B-F6F738A37570}">
      <dsp:nvSpPr>
        <dsp:cNvPr id="0" name=""/>
        <dsp:cNvSpPr/>
      </dsp:nvSpPr>
      <dsp:spPr>
        <a:xfrm>
          <a:off x="4115767" y="308208"/>
          <a:ext cx="361829" cy="361829"/>
        </a:xfrm>
        <a:prstGeom prst="triangle">
          <a:avLst>
            <a:gd name="adj" fmla="val 10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D4CB0B-C9CB-4AAB-8E70-BF163C4A1117}">
      <dsp:nvSpPr>
        <dsp:cNvPr id="0" name=""/>
        <dsp:cNvSpPr/>
      </dsp:nvSpPr>
      <dsp:spPr>
        <a:xfrm rot="5400000">
          <a:off x="5120623" y="-116333"/>
          <a:ext cx="1276550" cy="2124150"/>
        </a:xfrm>
        <a:prstGeom prst="corner">
          <a:avLst>
            <a:gd name="adj1" fmla="val 16120"/>
            <a:gd name="adj2" fmla="val 1611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1DCE41-A31C-4DEB-9913-69F3D7EF0491}">
      <dsp:nvSpPr>
        <dsp:cNvPr id="0" name=""/>
        <dsp:cNvSpPr/>
      </dsp:nvSpPr>
      <dsp:spPr>
        <a:xfrm>
          <a:off x="4907535" y="518330"/>
          <a:ext cx="1917695" cy="16809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авторские</a:t>
          </a:r>
          <a:endParaRPr lang="ru-RU" sz="1800" kern="1200" dirty="0"/>
        </a:p>
      </dsp:txBody>
      <dsp:txXfrm>
        <a:off x="4907535" y="518330"/>
        <a:ext cx="1917695" cy="16809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DBAD13-8B9F-4FAE-ADF2-C3930FEBF0C6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DD7A70-30E6-450D-9F8C-03E6450E18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75817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DD7A70-30E6-450D-9F8C-03E6450E1839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927090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DD7A70-30E6-450D-9F8C-03E6450E1839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703803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F6096-0D87-4377-A4B9-4741F0D89D2B}" type="datetime1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64BC7-99AB-470B-8C79-5FA2821568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717618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1B1A1-2A43-4643-8E64-31BEC53B7735}" type="datetime1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64BC7-99AB-470B-8C79-5FA2821568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06991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4E2DF-7D3E-4798-86D9-2A259CE777FD}" type="datetime1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64BC7-99AB-470B-8C79-5FA2821568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98615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716E2-9C93-4FAD-9ECB-1C44CDD2DD28}" type="datetime1">
              <a:rPr lang="ru-RU" smtClean="0"/>
              <a:pPr/>
              <a:t>30.01.2017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64BC7-99AB-470B-8C79-5FA2821568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93091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7875B-89A9-495F-B84F-961EFB27C612}" type="datetime1">
              <a:rPr lang="ru-RU" smtClean="0"/>
              <a:pPr/>
              <a:t>30.01.2017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64BC7-99AB-470B-8C79-5FA2821568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63611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37DC9-6D55-4A1E-BB81-3E4030C719D8}" type="datetime1">
              <a:rPr lang="ru-RU" smtClean="0"/>
              <a:pPr/>
              <a:t>30.01.2017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64BC7-99AB-470B-8C79-5FA2821568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44258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CEB10-002E-42F3-A560-7C16DBC7E3D3}" type="datetime1">
              <a:rPr lang="ru-RU" smtClean="0"/>
              <a:pPr/>
              <a:t>30.01.2017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64BC7-99AB-470B-8C79-5FA2821568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75060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79090-1228-41C3-9FF9-17B6A140E82E}" type="datetime1">
              <a:rPr lang="ru-RU" smtClean="0"/>
              <a:pPr/>
              <a:t>30.01.2017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64BC7-99AB-470B-8C79-5FA2821568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28663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AE66A-17F4-4B62-BB64-B0CE47B66EF8}" type="datetime1">
              <a:rPr lang="ru-RU" smtClean="0"/>
              <a:pPr/>
              <a:t>30.01.2017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64BC7-99AB-470B-8C79-5FA2821568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85578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D1C97-EB29-4E65-89D7-4B5DDD2A1BF9}" type="datetime1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64BC7-99AB-470B-8C79-5FA2821568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88197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62519-41BF-46C8-99BE-1BF08993CEF4}" type="datetime1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64BC7-99AB-470B-8C79-5FA2821568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222330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3C45-049F-49BC-AD70-D627BA2B87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FCF588-D1DC-41FD-B0DF-EF00B2107266}" type="datetime1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764BC7-99AB-470B-8C79-5FA2821568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80829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87287" y="181317"/>
            <a:ext cx="7866043" cy="3250895"/>
          </a:xfrm>
          <a:prstGeom prst="rect">
            <a:avLst/>
          </a:prstGeom>
          <a:solidFill>
            <a:schemeClr val="lt1">
              <a:alpha val="79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 rot="5400000">
            <a:off x="5033331" y="3283025"/>
            <a:ext cx="7524521" cy="742261"/>
          </a:xfrm>
          <a:prstGeom prst="rect">
            <a:avLst/>
          </a:prstGeom>
          <a:solidFill>
            <a:srgbClr val="FFFF00">
              <a:alpha val="59000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690334" y="282758"/>
            <a:ext cx="649825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002060"/>
                </a:solidFill>
                <a:latin typeface="Electron.kz" pitchFamily="2" charset="0"/>
              </a:rPr>
              <a:t>Разработка </a:t>
            </a:r>
            <a:br>
              <a:rPr lang="ru-RU" sz="4400" dirty="0" smtClean="0">
                <a:solidFill>
                  <a:srgbClr val="002060"/>
                </a:solidFill>
                <a:latin typeface="Electron.kz" pitchFamily="2" charset="0"/>
              </a:rPr>
            </a:br>
            <a:r>
              <a:rPr lang="ru-RU" sz="4400" dirty="0" smtClean="0">
                <a:solidFill>
                  <a:srgbClr val="002060"/>
                </a:solidFill>
                <a:latin typeface="Electron.kz" pitchFamily="2" charset="0"/>
              </a:rPr>
              <a:t>дополнительных</a:t>
            </a:r>
          </a:p>
          <a:p>
            <a:r>
              <a:rPr lang="ru-RU" sz="4400" dirty="0" smtClean="0">
                <a:solidFill>
                  <a:srgbClr val="002060"/>
                </a:solidFill>
                <a:latin typeface="Electron.kz" pitchFamily="2" charset="0"/>
              </a:rPr>
              <a:t>образовательных программ</a:t>
            </a:r>
            <a:endParaRPr lang="ru-RU" sz="4400" dirty="0">
              <a:solidFill>
                <a:srgbClr val="002060"/>
              </a:solidFill>
              <a:latin typeface="Electron.kz" pitchFamily="2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>
          <a:xfrm>
            <a:off x="8254424" y="6168661"/>
            <a:ext cx="451003" cy="365125"/>
          </a:xfrm>
        </p:spPr>
        <p:txBody>
          <a:bodyPr/>
          <a:lstStyle/>
          <a:p>
            <a:fld id="{BF764BC7-99AB-470B-8C79-5FA2821568AE}" type="slidenum">
              <a:rPr lang="ru-RU" b="1" smtClean="0">
                <a:solidFill>
                  <a:schemeClr val="bg1">
                    <a:lumMod val="95000"/>
                  </a:schemeClr>
                </a:solidFill>
              </a:rPr>
              <a:pPr/>
              <a:t>1</a:t>
            </a:fld>
            <a:endParaRPr lang="ru-RU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 rot="4829011">
            <a:off x="4492163" y="3273440"/>
            <a:ext cx="7524521" cy="742261"/>
          </a:xfrm>
          <a:prstGeom prst="rect">
            <a:avLst/>
          </a:prstGeom>
          <a:solidFill>
            <a:srgbClr val="FFFF00">
              <a:alpha val="59000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 rot="20981926">
            <a:off x="1933560" y="3158243"/>
            <a:ext cx="7524521" cy="742261"/>
          </a:xfrm>
          <a:prstGeom prst="rect">
            <a:avLst/>
          </a:prstGeom>
          <a:solidFill>
            <a:srgbClr val="FFFF00">
              <a:alpha val="59000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 rot="20992456">
            <a:off x="2192356" y="3255712"/>
            <a:ext cx="51999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Методическая инструкция для ПДО</a:t>
            </a:r>
            <a:endParaRPr lang="ru-RU" sz="2800" dirty="0">
              <a:solidFill>
                <a:schemeClr val="tx1">
                  <a:lumMod val="85000"/>
                  <a:lumOff val="1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95198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458200" cy="1447800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chemeClr val="bg2"/>
                </a:solidFill>
                <a:latin typeface="Times New Roman" pitchFamily="18" charset="0"/>
              </a:rPr>
              <a:t>Структура дополнительной образовательной программы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00200"/>
            <a:ext cx="8458200" cy="43434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609600" indent="-609600" eaLnBrk="1" hangingPunct="1">
              <a:buFont typeface="Wingdings" pitchFamily="2" charset="2"/>
              <a:buAutoNum type="arabicPeriod"/>
              <a:defRPr/>
            </a:pPr>
            <a:r>
              <a:rPr lang="ru-RU" sz="2400" b="1" i="1" dirty="0" smtClean="0">
                <a:latin typeface="Script MT Bold" pitchFamily="66" charset="0"/>
              </a:rPr>
              <a:t>Титульный лист</a:t>
            </a:r>
          </a:p>
          <a:p>
            <a:pPr marL="609600" indent="-609600" eaLnBrk="1" hangingPunct="1">
              <a:buFont typeface="Wingdings" pitchFamily="2" charset="2"/>
              <a:buAutoNum type="arabicPeriod"/>
              <a:defRPr/>
            </a:pPr>
            <a:r>
              <a:rPr lang="ru-RU" sz="2400" b="1" i="1" dirty="0" smtClean="0">
                <a:latin typeface="Script MT Bold" pitchFamily="66" charset="0"/>
              </a:rPr>
              <a:t>Пояснительная записка</a:t>
            </a:r>
          </a:p>
          <a:p>
            <a:pPr marL="609600" indent="-609600" eaLnBrk="1" hangingPunct="1">
              <a:buFont typeface="Wingdings" pitchFamily="2" charset="2"/>
              <a:buAutoNum type="arabicPeriod"/>
              <a:defRPr/>
            </a:pPr>
            <a:r>
              <a:rPr lang="ru-RU" sz="2400" b="1" i="1" dirty="0" smtClean="0">
                <a:latin typeface="Script MT Bold" pitchFamily="66" charset="0"/>
              </a:rPr>
              <a:t>Учебно- тематический план</a:t>
            </a:r>
          </a:p>
          <a:p>
            <a:pPr marL="609600" indent="-609600" eaLnBrk="1" hangingPunct="1">
              <a:buFont typeface="Wingdings" pitchFamily="2" charset="2"/>
              <a:buAutoNum type="arabicPeriod"/>
              <a:defRPr/>
            </a:pPr>
            <a:r>
              <a:rPr lang="ru-RU" sz="2400" b="1" i="1" dirty="0" smtClean="0">
                <a:latin typeface="Script MT Bold" pitchFamily="66" charset="0"/>
              </a:rPr>
              <a:t>Содержание изучаемого курса</a:t>
            </a:r>
            <a:endParaRPr lang="en-US" sz="2400" b="1" i="1" dirty="0" smtClean="0">
              <a:latin typeface="Script MT Bold" pitchFamily="66" charset="0"/>
            </a:endParaRPr>
          </a:p>
          <a:p>
            <a:pPr marL="609600" indent="-609600" eaLnBrk="1" hangingPunct="1">
              <a:buFont typeface="Wingdings" pitchFamily="2" charset="2"/>
              <a:buAutoNum type="arabicPeriod"/>
              <a:defRPr/>
            </a:pPr>
            <a:r>
              <a:rPr lang="ru-RU" sz="2400" b="1" i="1" dirty="0" smtClean="0">
                <a:latin typeface="Script MT Bold" pitchFamily="66" charset="0"/>
              </a:rPr>
              <a:t>Методическое обеспечение</a:t>
            </a:r>
          </a:p>
          <a:p>
            <a:pPr marL="609600" indent="-609600" eaLnBrk="1" hangingPunct="1">
              <a:buFont typeface="Wingdings" pitchFamily="2" charset="2"/>
              <a:buAutoNum type="arabicPeriod"/>
              <a:defRPr/>
            </a:pPr>
            <a:r>
              <a:rPr lang="ru-RU" sz="2400" b="1" i="1" dirty="0" smtClean="0">
                <a:latin typeface="Script MT Bold" pitchFamily="66" charset="0"/>
              </a:rPr>
              <a:t>Список литературы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2023" y="964152"/>
            <a:ext cx="7886700" cy="73804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2000" b="1" dirty="0" smtClean="0"/>
              <a:t>Нормативная база</a:t>
            </a:r>
            <a:endParaRPr lang="ru-RU" sz="2000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1927274"/>
            <a:ext cx="7886700" cy="4162377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Закон об образовании РК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ППРК. Типовые правила работы организаций  ДО (№499/2013г.)</a:t>
            </a:r>
          </a:p>
          <a:p>
            <a:pPr marL="457200" indent="-457200">
              <a:buFont typeface="+mj-lt"/>
              <a:buAutoNum type="arabicPeriod"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64BC7-99AB-470B-8C79-5FA2821568AE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-30258" y="1668137"/>
            <a:ext cx="8449937" cy="4221575"/>
          </a:xfrm>
          <a:prstGeom prst="rect">
            <a:avLst/>
          </a:prstGeom>
          <a:solidFill>
            <a:schemeClr val="lt1">
              <a:alpha val="97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294898"/>
            <a:ext cx="9144000" cy="73813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5153" y="384761"/>
            <a:ext cx="5199962" cy="52322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Виды программ ДО</a:t>
            </a:r>
            <a:endParaRPr lang="ru-RU" sz="2800" b="1" dirty="0">
              <a:solidFill>
                <a:schemeClr val="tx1">
                  <a:lumMod val="85000"/>
                  <a:lumOff val="1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>
          <a:xfrm>
            <a:off x="8419679" y="6159696"/>
            <a:ext cx="451003" cy="365125"/>
          </a:xfrm>
        </p:spPr>
        <p:txBody>
          <a:bodyPr/>
          <a:lstStyle/>
          <a:p>
            <a:fld id="{BF764BC7-99AB-470B-8C79-5FA2821568AE}" type="slidenum">
              <a:rPr lang="ru-RU" smtClean="0">
                <a:solidFill>
                  <a:schemeClr val="bg1"/>
                </a:solidFill>
              </a:rPr>
              <a:pPr/>
              <a:t>4</a:t>
            </a:fld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xmlns="" val="2167010682"/>
              </p:ext>
            </p:extLst>
          </p:nvPr>
        </p:nvGraphicFramePr>
        <p:xfrm>
          <a:off x="781317" y="2221094"/>
          <a:ext cx="6826786" cy="36686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Прямоугольник 12"/>
          <p:cNvSpPr/>
          <p:nvPr/>
        </p:nvSpPr>
        <p:spPr>
          <a:xfrm rot="20951659">
            <a:off x="-96725" y="4730119"/>
            <a:ext cx="9327364" cy="742261"/>
          </a:xfrm>
          <a:prstGeom prst="rect">
            <a:avLst/>
          </a:prstGeom>
          <a:solidFill>
            <a:srgbClr val="FFFF00">
              <a:alpha val="59000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 rot="20951659">
            <a:off x="-83371" y="5175803"/>
            <a:ext cx="7926873" cy="742261"/>
          </a:xfrm>
          <a:prstGeom prst="rect">
            <a:avLst/>
          </a:prstGeom>
          <a:solidFill>
            <a:srgbClr val="FFFF00">
              <a:alpha val="59000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45025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4572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2600" b="1" dirty="0" smtClean="0">
                <a:solidFill>
                  <a:schemeClr val="bg2"/>
                </a:solidFill>
                <a:latin typeface="Times New Roman" pitchFamily="18" charset="0"/>
              </a:rPr>
              <a:t>На титульном листе</a:t>
            </a:r>
            <a:r>
              <a:rPr lang="ru-RU" sz="2600" b="1" dirty="0" smtClean="0">
                <a:latin typeface="Times New Roman" pitchFamily="18" charset="0"/>
              </a:rPr>
              <a:t> </a:t>
            </a:r>
            <a:r>
              <a:rPr lang="ru-RU" sz="2600" b="1" dirty="0" smtClean="0">
                <a:solidFill>
                  <a:schemeClr val="bg1"/>
                </a:solidFill>
                <a:latin typeface="Times New Roman" pitchFamily="18" charset="0"/>
              </a:rPr>
              <a:t>дополнительной образовательной программы необходимо указывать:</a:t>
            </a:r>
            <a:r>
              <a:rPr lang="ru-RU" sz="2600" b="1" dirty="0" smtClean="0">
                <a:latin typeface="Times New Roman" pitchFamily="18" charset="0"/>
              </a:rPr>
              <a:t/>
            </a:r>
            <a:br>
              <a:rPr lang="ru-RU" sz="2600" b="1" dirty="0" smtClean="0">
                <a:latin typeface="Times New Roman" pitchFamily="18" charset="0"/>
              </a:rPr>
            </a:br>
            <a:endParaRPr lang="ru-RU" sz="2600" b="1" dirty="0" smtClean="0">
              <a:latin typeface="Times New Roman" pitchFamily="18" charset="0"/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990600"/>
            <a:ext cx="8763000" cy="5715000"/>
          </a:xfrm>
          <a:solidFill>
            <a:schemeClr val="bg2">
              <a:lumMod val="75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ru-RU" sz="2800" i="1" dirty="0" smtClean="0">
                <a:latin typeface="Times New Roman" pitchFamily="18" charset="0"/>
              </a:rPr>
              <a:t>наименование образовательного учреждения;</a:t>
            </a:r>
          </a:p>
          <a:p>
            <a:pPr eaLnBrk="1" hangingPunct="1">
              <a:defRPr/>
            </a:pPr>
            <a:r>
              <a:rPr lang="ru-RU" sz="2800" i="1" dirty="0" smtClean="0">
                <a:latin typeface="Times New Roman" pitchFamily="18" charset="0"/>
              </a:rPr>
              <a:t>где, когда и кем утверждена программа;</a:t>
            </a:r>
          </a:p>
          <a:p>
            <a:pPr eaLnBrk="1" hangingPunct="1">
              <a:defRPr/>
            </a:pPr>
            <a:r>
              <a:rPr lang="ru-RU" sz="2800" i="1" dirty="0" smtClean="0">
                <a:latin typeface="Times New Roman" pitchFamily="18" charset="0"/>
              </a:rPr>
              <a:t>название программы;</a:t>
            </a:r>
          </a:p>
          <a:p>
            <a:pPr eaLnBrk="1" hangingPunct="1">
              <a:defRPr/>
            </a:pPr>
            <a:r>
              <a:rPr lang="ru-RU" sz="2800" i="1" dirty="0" smtClean="0">
                <a:latin typeface="Times New Roman" pitchFamily="18" charset="0"/>
              </a:rPr>
              <a:t>возраст детей, на которых рассчитана дополнительная образовательная программа;</a:t>
            </a:r>
          </a:p>
          <a:p>
            <a:pPr eaLnBrk="1" hangingPunct="1">
              <a:defRPr/>
            </a:pPr>
            <a:r>
              <a:rPr lang="ru-RU" sz="2800" i="1" dirty="0" smtClean="0">
                <a:latin typeface="Times New Roman" pitchFamily="18" charset="0"/>
              </a:rPr>
              <a:t>срок реализации дополнительной образовательной программы;</a:t>
            </a:r>
          </a:p>
          <a:p>
            <a:pPr eaLnBrk="1" hangingPunct="1">
              <a:defRPr/>
            </a:pPr>
            <a:r>
              <a:rPr lang="ru-RU" sz="2800" i="1" dirty="0" smtClean="0">
                <a:latin typeface="Times New Roman" pitchFamily="18" charset="0"/>
              </a:rPr>
              <a:t>ФИО, должность автора программы;</a:t>
            </a:r>
          </a:p>
          <a:p>
            <a:pPr eaLnBrk="1" hangingPunct="1">
              <a:defRPr/>
            </a:pPr>
            <a:r>
              <a:rPr lang="ru-RU" sz="2800" i="1" dirty="0" smtClean="0">
                <a:latin typeface="Times New Roman" pitchFamily="18" charset="0"/>
              </a:rPr>
              <a:t>год разработки программы;</a:t>
            </a:r>
          </a:p>
          <a:p>
            <a:pPr eaLnBrk="1" hangingPunct="1">
              <a:defRPr/>
            </a:pPr>
            <a:r>
              <a:rPr lang="ru-RU" sz="2800" i="1" dirty="0" smtClean="0">
                <a:latin typeface="Times New Roman" pitchFamily="18" charset="0"/>
              </a:rPr>
              <a:t>название города, населённого пункта, в котором реализуется программа;</a:t>
            </a:r>
          </a:p>
          <a:p>
            <a:pPr eaLnBrk="1" hangingPunct="1">
              <a:defRPr/>
            </a:pPr>
            <a:endParaRPr lang="ru-RU" sz="2800" i="1" dirty="0" smtClean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609600"/>
          </a:xfrm>
          <a:solidFill>
            <a:srgbClr val="00B0F0"/>
          </a:solidFill>
        </p:spPr>
        <p:txBody>
          <a:bodyPr/>
          <a:lstStyle/>
          <a:p>
            <a:pPr eaLnBrk="1" hangingPunct="1">
              <a:defRPr/>
            </a:pPr>
            <a:r>
              <a:rPr lang="ru-RU" sz="2400" b="1" dirty="0" smtClean="0">
                <a:solidFill>
                  <a:schemeClr val="bg2"/>
                </a:solidFill>
                <a:latin typeface="Times New Roman" pitchFamily="18" charset="0"/>
              </a:rPr>
              <a:t>В </a:t>
            </a:r>
            <a:r>
              <a:rPr lang="ru-RU" sz="2400" b="1" dirty="0" smtClean="0">
                <a:solidFill>
                  <a:schemeClr val="bg2"/>
                </a:solidFill>
                <a:latin typeface="Times New Roman" pitchFamily="18" charset="0"/>
              </a:rPr>
              <a:t>пояснительной записке</a:t>
            </a:r>
            <a:r>
              <a:rPr lang="ru-RU" sz="2400" b="1" dirty="0" smtClean="0">
                <a:latin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</a:rPr>
              <a:t>программы следует раскрыть: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609600"/>
            <a:ext cx="8686800" cy="6019800"/>
          </a:xfrm>
          <a:solidFill>
            <a:schemeClr val="bg2"/>
          </a:solidFill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sz="24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dirty="0" smtClean="0">
                <a:latin typeface="Times New Roman" pitchFamily="18" charset="0"/>
              </a:rPr>
              <a:t>Цель </a:t>
            </a:r>
            <a:r>
              <a:rPr lang="ru-RU" sz="2400" dirty="0" smtClean="0">
                <a:latin typeface="Times New Roman" pitchFamily="18" charset="0"/>
              </a:rPr>
              <a:t>и задачи программы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b="1" i="1" dirty="0" smtClean="0">
                <a:latin typeface="Times New Roman" pitchFamily="18" charset="0"/>
              </a:rPr>
              <a:t>Цель –</a:t>
            </a:r>
            <a:r>
              <a:rPr lang="ru-RU" sz="2400" dirty="0" smtClean="0">
                <a:latin typeface="Times New Roman" pitchFamily="18" charset="0"/>
              </a:rPr>
              <a:t> это идеальный конечный результат деятельности, она должна быть сформулирована так, чтобы можно было проверить степень её достижения (с помощью различных средств педагогической диагностики).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dirty="0" smtClean="0">
                <a:latin typeface="Times New Roman" pitchFamily="18" charset="0"/>
              </a:rPr>
              <a:t>А в </a:t>
            </a:r>
            <a:r>
              <a:rPr lang="ru-RU" sz="2400" b="1" i="1" dirty="0" smtClean="0">
                <a:latin typeface="Times New Roman" pitchFamily="18" charset="0"/>
              </a:rPr>
              <a:t>задачах </a:t>
            </a:r>
            <a:r>
              <a:rPr lang="ru-RU" sz="2400" dirty="0" smtClean="0">
                <a:latin typeface="Times New Roman" pitchFamily="18" charset="0"/>
              </a:rPr>
              <a:t>должны быть различимы пути реализации целей.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sz="20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sz="2400" b="1" i="1" dirty="0" smtClean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52400"/>
            <a:ext cx="8763000" cy="6477000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dirty="0" smtClean="0">
                <a:solidFill>
                  <a:schemeClr val="tx1"/>
                </a:solidFill>
              </a:rPr>
              <a:t>    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dirty="0" smtClean="0">
                <a:solidFill>
                  <a:schemeClr val="tx1"/>
                </a:solidFill>
              </a:rPr>
              <a:t>В </a:t>
            </a:r>
            <a:r>
              <a:rPr lang="ru-RU" sz="2400" dirty="0" smtClean="0">
                <a:solidFill>
                  <a:schemeClr val="tx1"/>
                </a:solidFill>
              </a:rPr>
              <a:t>Пояснительной записке образовательной программы необходимо указать </a:t>
            </a:r>
            <a:r>
              <a:rPr lang="ru-RU" sz="2400" b="1" i="1" dirty="0" smtClean="0">
                <a:solidFill>
                  <a:schemeClr val="tx1"/>
                </a:solidFill>
              </a:rPr>
              <a:t>прогнозируемые результаты,</a:t>
            </a:r>
            <a:r>
              <a:rPr lang="ru-RU" sz="2400" dirty="0" smtClean="0">
                <a:solidFill>
                  <a:schemeClr val="tx1"/>
                </a:solidFill>
              </a:rPr>
              <a:t> т.е. </a:t>
            </a:r>
            <a:r>
              <a:rPr lang="ru-RU" sz="2400" dirty="0" smtClean="0">
                <a:solidFill>
                  <a:schemeClr val="tx1"/>
                </a:solidFill>
              </a:rPr>
              <a:t>описание предметных, </a:t>
            </a:r>
            <a:r>
              <a:rPr lang="ru-RU" sz="2400" dirty="0" err="1" smtClean="0">
                <a:solidFill>
                  <a:schemeClr val="tx1"/>
                </a:solidFill>
              </a:rPr>
              <a:t>метапредметных</a:t>
            </a:r>
            <a:r>
              <a:rPr lang="ru-RU" sz="2400" dirty="0" smtClean="0">
                <a:solidFill>
                  <a:schemeClr val="tx1"/>
                </a:solidFill>
              </a:rPr>
              <a:t> и личностных </a:t>
            </a:r>
            <a:r>
              <a:rPr lang="ru-RU" sz="2400" dirty="0" smtClean="0">
                <a:solidFill>
                  <a:schemeClr val="tx1"/>
                </a:solidFill>
              </a:rPr>
              <a:t>результатов, при </a:t>
            </a:r>
            <a:r>
              <a:rPr lang="ru-RU" sz="2400" dirty="0" smtClean="0">
                <a:solidFill>
                  <a:schemeClr val="tx1"/>
                </a:solidFill>
              </a:rPr>
              <a:t>этом предполагаемые результаты должны быть соотнесены с целями программы, быть реальными и проверяемыми</a:t>
            </a:r>
            <a:r>
              <a:rPr lang="ru-RU" sz="2400" dirty="0" smtClean="0">
                <a:solidFill>
                  <a:schemeClr val="tx1"/>
                </a:solidFill>
              </a:rPr>
              <a:t>.</a:t>
            </a:r>
            <a:endParaRPr lang="ru-RU" sz="24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52400"/>
            <a:ext cx="8839200" cy="65532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2400" dirty="0" smtClean="0">
                <a:solidFill>
                  <a:schemeClr val="bg2"/>
                </a:solidFill>
              </a:rPr>
              <a:t>В Пояснительной записке</a:t>
            </a:r>
            <a:r>
              <a:rPr lang="ru-RU" sz="2400" dirty="0" smtClean="0"/>
              <a:t> </a:t>
            </a:r>
            <a:r>
              <a:rPr lang="ru-RU" sz="2400" dirty="0" smtClean="0">
                <a:solidFill>
                  <a:schemeClr val="bg1"/>
                </a:solidFill>
              </a:rPr>
              <a:t>необходимо также указать</a:t>
            </a:r>
          </a:p>
          <a:p>
            <a:pPr eaLnBrk="1" hangingPunct="1">
              <a:defRPr/>
            </a:pPr>
            <a:r>
              <a:rPr lang="ru-RU" sz="2400" dirty="0" smtClean="0">
                <a:solidFill>
                  <a:schemeClr val="bg1"/>
                </a:solidFill>
              </a:rPr>
              <a:t>отличительные особенности данной программы от уже существующих дополнительных образовательных программ;</a:t>
            </a:r>
          </a:p>
          <a:p>
            <a:pPr eaLnBrk="1" hangingPunct="1">
              <a:defRPr/>
            </a:pPr>
            <a:r>
              <a:rPr lang="ru-RU" sz="2400" dirty="0" smtClean="0">
                <a:solidFill>
                  <a:schemeClr val="bg1"/>
                </a:solidFill>
              </a:rPr>
              <a:t>возраст детей, участвующих в реализации данной дополнительной образовательной программы;</a:t>
            </a:r>
          </a:p>
          <a:p>
            <a:pPr eaLnBrk="1" hangingPunct="1">
              <a:defRPr/>
            </a:pPr>
            <a:r>
              <a:rPr lang="ru-RU" sz="2400" dirty="0" smtClean="0">
                <a:solidFill>
                  <a:schemeClr val="bg1"/>
                </a:solidFill>
              </a:rPr>
              <a:t>сроки реализации дополнительной образовательной программы (продолжительность образовательного процесса, этапы);</a:t>
            </a:r>
          </a:p>
          <a:p>
            <a:pPr eaLnBrk="1" hangingPunct="1">
              <a:defRPr/>
            </a:pPr>
            <a:r>
              <a:rPr lang="ru-RU" sz="2400" dirty="0" smtClean="0">
                <a:solidFill>
                  <a:schemeClr val="bg1"/>
                </a:solidFill>
              </a:rPr>
              <a:t>формы и режим занятий;</a:t>
            </a:r>
          </a:p>
          <a:p>
            <a:pPr eaLnBrk="1" hangingPunct="1">
              <a:defRPr/>
            </a:pPr>
            <a:r>
              <a:rPr lang="ru-RU" sz="2400" dirty="0" smtClean="0">
                <a:solidFill>
                  <a:schemeClr val="bg1"/>
                </a:solidFill>
              </a:rPr>
              <a:t>ожидаемые результаты и способы их проверки;</a:t>
            </a:r>
          </a:p>
          <a:p>
            <a:pPr eaLnBrk="1" hangingPunct="1">
              <a:defRPr/>
            </a:pPr>
            <a:r>
              <a:rPr lang="ru-RU" sz="2400" dirty="0" smtClean="0">
                <a:solidFill>
                  <a:schemeClr val="bg1"/>
                </a:solidFill>
              </a:rPr>
              <a:t>формы подведения итогов реализации дополнительной образовательной программы (выставки, фестивали, соревнования, учебно-исследовательские конференции и т.д.).</a:t>
            </a:r>
          </a:p>
          <a:p>
            <a:pPr eaLnBrk="1" hangingPunct="1">
              <a:defRPr/>
            </a:pPr>
            <a:endParaRPr lang="ru-RU" sz="2400" dirty="0" smtClean="0"/>
          </a:p>
          <a:p>
            <a:pPr eaLnBrk="1" hangingPunct="1">
              <a:defRPr/>
            </a:pPr>
            <a:endParaRPr lang="ru-RU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38200" y="228600"/>
            <a:ext cx="7924800" cy="29718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2400" u="sng" dirty="0" smtClean="0">
                <a:solidFill>
                  <a:schemeClr val="tx1"/>
                </a:solidFill>
              </a:rPr>
              <a:t>Учебно- тематический план </a:t>
            </a:r>
            <a:r>
              <a:rPr lang="ru-RU" sz="2400" dirty="0" smtClean="0"/>
              <a:t>программы содержит :</a:t>
            </a:r>
          </a:p>
          <a:p>
            <a:pPr eaLnBrk="1" hangingPunct="1">
              <a:defRPr/>
            </a:pPr>
            <a:r>
              <a:rPr lang="ru-RU" sz="2400" dirty="0" smtClean="0"/>
              <a:t>перечень разделов, тем дополнительной образовательной программы;</a:t>
            </a:r>
          </a:p>
          <a:p>
            <a:pPr eaLnBrk="1" hangingPunct="1">
              <a:defRPr/>
            </a:pPr>
            <a:r>
              <a:rPr lang="ru-RU" sz="2400" dirty="0" smtClean="0"/>
              <a:t>количество часов по каждой теме с разбивкой на теоретические и практические виды занятий.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400" dirty="0" smtClean="0"/>
              <a:t>Учебно- тематический план должен быть представлен отдельно для каждого года обучения и составлен по следующей форме: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ru-RU" sz="2400" dirty="0" smtClean="0"/>
          </a:p>
        </p:txBody>
      </p:sp>
      <p:graphicFrame>
        <p:nvGraphicFramePr>
          <p:cNvPr id="25672" name="Group 72"/>
          <p:cNvGraphicFramePr>
            <a:graphicFrameLocks noGrp="1"/>
          </p:cNvGraphicFramePr>
          <p:nvPr>
            <p:ph sz="half" idx="2"/>
          </p:nvPr>
        </p:nvGraphicFramePr>
        <p:xfrm>
          <a:off x="609600" y="3733800"/>
          <a:ext cx="7924801" cy="2575561"/>
        </p:xfrm>
        <a:graphic>
          <a:graphicData uri="http://schemas.openxmlformats.org/drawingml/2006/table">
            <a:tbl>
              <a:tblPr/>
              <a:tblGrid>
                <a:gridCol w="1431474"/>
                <a:gridCol w="2481222"/>
                <a:gridCol w="1149156"/>
                <a:gridCol w="1224706"/>
                <a:gridCol w="1638243"/>
              </a:tblGrid>
              <a:tr h="53340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№ раздела, темы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Название разделов и тем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Количество часов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714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Всего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Теория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Практика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0525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I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1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Название раздела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Название темы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778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ИТОГО ЧАСОВ: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228600"/>
            <a:ext cx="8839200" cy="6477000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b="1" dirty="0" smtClean="0">
                <a:solidFill>
                  <a:schemeClr val="bg2"/>
                </a:solidFill>
                <a:latin typeface="Times New Roman" pitchFamily="18" charset="0"/>
              </a:rPr>
              <a:t>Содержание изучаемого курса</a:t>
            </a:r>
            <a:r>
              <a:rPr lang="ru-RU" sz="2400" dirty="0" smtClean="0">
                <a:solidFill>
                  <a:schemeClr val="bg2"/>
                </a:solidFill>
                <a:latin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</a:rPr>
              <a:t>дополнительной образовательной программы возможно отразить через краткое описание тем программы ( теоретических и практических видов занятий)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dirty="0" smtClean="0">
                <a:latin typeface="Times New Roman" pitchFamily="18" charset="0"/>
              </a:rPr>
              <a:t>Для оформления предлагается следующая схема: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b="1" i="1" dirty="0" smtClean="0">
                <a:latin typeface="Times New Roman" pitchFamily="18" charset="0"/>
              </a:rPr>
              <a:t>№ раздела</a:t>
            </a:r>
            <a:r>
              <a:rPr lang="ru-RU" sz="2400" dirty="0" smtClean="0">
                <a:latin typeface="Times New Roman" pitchFamily="18" charset="0"/>
              </a:rPr>
              <a:t>. Название раздела.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b="1" i="1" dirty="0" smtClean="0">
                <a:latin typeface="Times New Roman" pitchFamily="18" charset="0"/>
              </a:rPr>
              <a:t>№ темы</a:t>
            </a:r>
            <a:r>
              <a:rPr lang="ru-RU" sz="2400" dirty="0" smtClean="0">
                <a:latin typeface="Times New Roman" pitchFamily="18" charset="0"/>
              </a:rPr>
              <a:t>. Название темы.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b="1" i="1" dirty="0" smtClean="0">
                <a:latin typeface="Times New Roman" pitchFamily="18" charset="0"/>
              </a:rPr>
              <a:t>Теория</a:t>
            </a:r>
            <a:r>
              <a:rPr lang="ru-RU" sz="2400" dirty="0" smtClean="0">
                <a:latin typeface="Times New Roman" pitchFamily="18" charset="0"/>
              </a:rPr>
              <a:t> (основные теоретические понятия без подробной расшифровки и описания)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b="1" i="1" dirty="0" smtClean="0">
                <a:latin typeface="Times New Roman" pitchFamily="18" charset="0"/>
              </a:rPr>
              <a:t>Практика </a:t>
            </a:r>
            <a:r>
              <a:rPr lang="ru-RU" sz="2400" dirty="0" smtClean="0">
                <a:latin typeface="Times New Roman" pitchFamily="18" charset="0"/>
              </a:rPr>
              <a:t>(примерное содержание практической деятельности детей на учебном занятии)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b="1" i="1" dirty="0" smtClean="0">
                <a:latin typeface="Times New Roman" pitchFamily="18" charset="0"/>
              </a:rPr>
              <a:t>Оборудование и оснащение</a:t>
            </a:r>
            <a:r>
              <a:rPr lang="ru-RU" sz="2400" b="1" dirty="0" smtClean="0">
                <a:latin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</a:rPr>
              <a:t>(если необходимы уточнения)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b="1" i="1" dirty="0" smtClean="0">
                <a:latin typeface="Times New Roman" pitchFamily="18" charset="0"/>
              </a:rPr>
              <a:t>Литература </a:t>
            </a:r>
            <a:r>
              <a:rPr lang="ru-RU" sz="2400" dirty="0" smtClean="0">
                <a:latin typeface="Times New Roman" pitchFamily="18" charset="0"/>
              </a:rPr>
              <a:t>(если есть)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b="1" i="1" dirty="0" smtClean="0">
                <a:latin typeface="Times New Roman" pitchFamily="18" charset="0"/>
              </a:rPr>
              <a:t>Место проведения занятий </a:t>
            </a:r>
            <a:r>
              <a:rPr lang="ru-RU" sz="2400" dirty="0" smtClean="0">
                <a:latin typeface="Times New Roman" pitchFamily="18" charset="0"/>
              </a:rPr>
              <a:t>(если занятие выездное)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dirty="0" smtClean="0">
                <a:latin typeface="Arial Unicode MS" pitchFamily="34" charset="-128"/>
              </a:rPr>
              <a:t>По такой схеме в соответствии с учебно-тематическим планом необходимо «расписать» каждый и раздел, и тему программы.</a:t>
            </a:r>
            <a:endParaRPr lang="ru-RU" sz="2400" b="1" i="1" dirty="0" smtClean="0">
              <a:latin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64BC7-99AB-470B-8C79-5FA2821568AE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576775" y="225082"/>
          <a:ext cx="7934179" cy="5978770"/>
        </p:xfrm>
        <a:graphic>
          <a:graphicData uri="http://schemas.openxmlformats.org/drawingml/2006/table">
            <a:tbl>
              <a:tblPr/>
              <a:tblGrid>
                <a:gridCol w="3349217"/>
                <a:gridCol w="4584962"/>
              </a:tblGrid>
              <a:tr h="435347"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u="dbl" dirty="0">
                          <a:latin typeface="Times New Roman"/>
                          <a:ea typeface="Times New Roman"/>
                        </a:rPr>
                        <a:t>Раздел 2. Игрушка как объект дизайна. Мастерим игрушки сами (9 час).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28575" cap="flat" cmpd="dbl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dbl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02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i="1" dirty="0">
                          <a:latin typeface="Times New Roman"/>
                          <a:ea typeface="Times New Roman"/>
                        </a:rPr>
                        <a:t>Теоретических - 3 час.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28575" cap="flat" cmpd="dbl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dbl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i="1" dirty="0">
                          <a:latin typeface="Times New Roman"/>
                          <a:ea typeface="Times New Roman"/>
                        </a:rPr>
                        <a:t>Практических - 6 час.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28575" cap="flat" cmpd="dbl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dbl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580463">
                <a:tc gridSpan="2"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Clr>
                          <a:srgbClr val="1F497D"/>
                        </a:buClr>
                        <a:buFont typeface="+mj-lt"/>
                        <a:buAutoNum type="arabicPeriod"/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Изготовление и дизайн плоской игрушки.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 marL="250190" algn="just"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latin typeface="Times New Roman"/>
                          <a:ea typeface="Times New Roman"/>
                        </a:rPr>
                        <a:t>(2 час., из них: 1- теоретический, 1- практический).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28575" cap="flat" cmpd="dbl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dbl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672728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Clr>
                          <a:srgbClr val="1F497D"/>
                        </a:buClr>
                        <a:buFont typeface="Symbol"/>
                        <a:buChar char=""/>
                      </a:pPr>
                      <a:r>
                        <a:rPr lang="ru-RU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Плоские игрушки на картонной основе.</a:t>
                      </a:r>
                      <a:endParaRPr lang="ru-RU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Clr>
                          <a:srgbClr val="1F497D"/>
                        </a:buClr>
                        <a:buFont typeface="Symbol"/>
                        <a:buChar char=""/>
                      </a:pPr>
                      <a:r>
                        <a:rPr lang="ru-RU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Этапы изготовления плоской игрушки.</a:t>
                      </a:r>
                      <a:endParaRPr lang="ru-RU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Clr>
                          <a:srgbClr val="1F497D"/>
                        </a:buClr>
                        <a:buFont typeface="Symbol"/>
                        <a:buChar char=""/>
                      </a:pPr>
                      <a:r>
                        <a:rPr lang="ru-RU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Правила работы с методическими картами.</a:t>
                      </a:r>
                      <a:endParaRPr lang="ru-RU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Clr>
                          <a:srgbClr val="1F497D"/>
                        </a:buClr>
                        <a:buFont typeface="Symbol"/>
                        <a:buChar char=""/>
                      </a:pPr>
                      <a:r>
                        <a:rPr lang="ru-RU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Повторение основных видов  простых  и декоративных швов: назад иголку, вперед иголку, петельный, через край, потайной.</a:t>
                      </a:r>
                      <a:endParaRPr lang="ru-RU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Clr>
                          <a:srgbClr val="1F497D"/>
                        </a:buClr>
                        <a:buFont typeface="Symbol"/>
                        <a:buChar char=""/>
                      </a:pPr>
                      <a:r>
                        <a:rPr lang="ru-RU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Художественно-декоративная отделка игрушки.</a:t>
                      </a:r>
                      <a:endParaRPr lang="ru-RU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dbl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dbl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u="dbl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Практическая работа по изготовление куклы-матрешки (или другой игрушки, соответствующей уровню сложности):</a:t>
                      </a:r>
                      <a:r>
                        <a:rPr lang="ru-RU" sz="1800" u="dbl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Задания:</a:t>
                      </a:r>
                      <a:endParaRPr lang="ru-RU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Clr>
                          <a:srgbClr val="1F497D"/>
                        </a:buClr>
                        <a:buFont typeface="Symbol"/>
                        <a:buChar char=""/>
                      </a:pPr>
                      <a:r>
                        <a:rPr lang="ru-RU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Изготовить плоскую игрушку на картонной основе, пользуясь методической картой. </a:t>
                      </a:r>
                      <a:endParaRPr lang="ru-RU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  <a:ea typeface="Times New Roman"/>
                        </a:rPr>
                        <a:t>Примерные объекты дизайна:</a:t>
                      </a:r>
                      <a:endParaRPr lang="ru-RU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Clr>
                          <a:srgbClr val="1F497D"/>
                        </a:buClr>
                        <a:buFont typeface="Symbol"/>
                        <a:buChar char=""/>
                      </a:pPr>
                      <a:r>
                        <a:rPr lang="ru-RU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  <a:ea typeface="Times New Roman"/>
                        </a:rPr>
                        <a:t>Кукла-матрешка или другая игрушка на картонной основе.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  <a:ea typeface="Times New Roman"/>
                        </a:rPr>
                        <a:t>Материалы и оборудование:</a:t>
                      </a:r>
                      <a:endParaRPr lang="ru-RU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Clr>
                          <a:srgbClr val="1F497D"/>
                        </a:buClr>
                        <a:buFont typeface="Symbol"/>
                        <a:buChar char=""/>
                      </a:pPr>
                      <a:r>
                        <a:rPr lang="ru-RU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  <a:ea typeface="Times New Roman"/>
                        </a:rPr>
                        <a:t>Картон, ножницы, клей ПВА, карандаш, краски, кусочки ткани.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Clr>
                          <a:srgbClr val="1F497D"/>
                        </a:buClr>
                        <a:buFont typeface="Symbol"/>
                        <a:buChar char=""/>
                      </a:pPr>
                      <a:r>
                        <a:rPr lang="ru-RU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  <a:ea typeface="Times New Roman"/>
                        </a:rPr>
                        <a:t>Пуговицы. Другая фурнитура для отделки игрушки.</a:t>
                      </a:r>
                    </a:p>
                  </a:txBody>
                  <a:tcPr marL="68580" marR="68580" marT="0" marB="0">
                    <a:lnL w="28575" cap="flat" cmpd="dbl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dbl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01040"/>
            <a:ext cx="9144000" cy="5741963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</a:rPr>
              <a:t>Методическое обеспечение </a:t>
            </a:r>
            <a:r>
              <a:rPr lang="ru-RU" sz="2000" dirty="0" smtClean="0">
                <a:latin typeface="Times New Roman" pitchFamily="18" charset="0"/>
              </a:rPr>
              <a:t>должно включать описание основных направлений и содержания деятельности детского объединения:</a:t>
            </a:r>
          </a:p>
          <a:p>
            <a:pPr eaLnBrk="1" hangingPunct="1">
              <a:defRPr/>
            </a:pPr>
            <a:r>
              <a:rPr lang="ru-RU" sz="2000" b="1" dirty="0" smtClean="0">
                <a:latin typeface="Times New Roman" pitchFamily="18" charset="0"/>
              </a:rPr>
              <a:t>форм занятий, планируемых по каждой теме или разделу программы (игра, беседа, поход, экскурсия, конкурс, конференция и т.д.);</a:t>
            </a:r>
          </a:p>
          <a:p>
            <a:pPr eaLnBrk="1" hangingPunct="1">
              <a:defRPr/>
            </a:pPr>
            <a:r>
              <a:rPr lang="ru-RU" sz="2000" b="1" dirty="0" smtClean="0">
                <a:latin typeface="Times New Roman" pitchFamily="18" charset="0"/>
              </a:rPr>
              <a:t>приёмов и методов организации учебно-воспитательного процесса, дидактический материал, техническое оснащение занятий;</a:t>
            </a:r>
          </a:p>
          <a:p>
            <a:pPr eaLnBrk="1" hangingPunct="1">
              <a:defRPr/>
            </a:pPr>
            <a:r>
              <a:rPr lang="ru-RU" sz="2000" b="1" dirty="0" smtClean="0">
                <a:latin typeface="Times New Roman" pitchFamily="18" charset="0"/>
              </a:rPr>
              <a:t>форм подведения итогов по каждой теме или разделу программы.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</a:rPr>
              <a:t>Условия реализации программы:</a:t>
            </a:r>
          </a:p>
          <a:p>
            <a:pPr eaLnBrk="1" hangingPunct="1">
              <a:defRPr/>
            </a:pPr>
            <a:r>
              <a:rPr lang="ru-RU" sz="2000" b="1" dirty="0" smtClean="0">
                <a:latin typeface="Times New Roman" pitchFamily="18" charset="0"/>
              </a:rPr>
              <a:t>обеспечение программы методическими видами продукции (разработки игр, бесед, походов, экскурсий, конкурсов, конференций и т.д.);</a:t>
            </a:r>
          </a:p>
          <a:p>
            <a:pPr eaLnBrk="1" hangingPunct="1">
              <a:defRPr/>
            </a:pPr>
            <a:r>
              <a:rPr lang="ru-RU" sz="2000" b="1" dirty="0" smtClean="0">
                <a:latin typeface="Times New Roman" pitchFamily="18" charset="0"/>
              </a:rPr>
              <a:t>материально-техническое оснащение;</a:t>
            </a:r>
          </a:p>
          <a:p>
            <a:pPr eaLnBrk="1" hangingPunct="1">
              <a:defRPr/>
            </a:pPr>
            <a:r>
              <a:rPr lang="ru-RU" sz="2000" b="1" dirty="0" smtClean="0">
                <a:latin typeface="Times New Roman" pitchFamily="18" charset="0"/>
              </a:rPr>
              <a:t>рекомендации по проведению лабораторных и практических работ, по постановке экспериментов или опытов и т.д.</a:t>
            </a:r>
          </a:p>
          <a:p>
            <a:pPr eaLnBrk="1" hangingPunct="1">
              <a:defRPr/>
            </a:pPr>
            <a:r>
              <a:rPr lang="ru-RU" sz="2000" b="1" dirty="0" smtClean="0">
                <a:latin typeface="Times New Roman" pitchFamily="18" charset="0"/>
              </a:rPr>
              <a:t>дидактический и лекционный материалы, методики по исследовательской работе, тематика опытнической или исследовательской работы и т.д.</a:t>
            </a:r>
          </a:p>
          <a:p>
            <a:pPr eaLnBrk="1" hangingPunct="1">
              <a:defRPr/>
            </a:pPr>
            <a:endParaRPr lang="ru-RU" sz="2000" b="1" dirty="0" smtClean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22031" y="871025"/>
            <a:ext cx="8305800" cy="4657578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</a:rPr>
              <a:t>Список литературы. </a:t>
            </a:r>
            <a:r>
              <a:rPr lang="ru-RU" sz="2000" b="1" dirty="0" smtClean="0">
                <a:latin typeface="Times New Roman" pitchFamily="18" charset="0"/>
              </a:rPr>
              <a:t>В нём должны быть представлены два списка: в одном из них –перечень литературы, используемой педагогом в своей работе, а в другом – литература, рекомендуемая для чтения детям. </a:t>
            </a:r>
            <a:endParaRPr lang="ru-RU" sz="2000" b="1" dirty="0" smtClean="0">
              <a:solidFill>
                <a:schemeClr val="bg2"/>
              </a:solidFill>
              <a:latin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1900" b="1" dirty="0" smtClean="0">
                <a:solidFill>
                  <a:srgbClr val="C00000"/>
                </a:solidFill>
                <a:latin typeface="Times New Roman" pitchFamily="18" charset="0"/>
              </a:rPr>
              <a:t>Календарно-тематическое планирование</a:t>
            </a:r>
            <a:r>
              <a:rPr lang="ru-RU" sz="1900" b="1" dirty="0" smtClean="0">
                <a:solidFill>
                  <a:schemeClr val="bg2"/>
                </a:solidFill>
                <a:latin typeface="Times New Roman" pitchFamily="18" charset="0"/>
              </a:rPr>
              <a:t> по годам обучения </a:t>
            </a:r>
            <a:r>
              <a:rPr lang="ru-RU" sz="1900" b="1" dirty="0" smtClean="0">
                <a:latin typeface="Times New Roman" pitchFamily="18" charset="0"/>
              </a:rPr>
              <a:t>включает в себя: 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ru-RU" sz="2000" b="1" dirty="0" smtClean="0">
                <a:latin typeface="Times New Roman" pitchFamily="18" charset="0"/>
              </a:rPr>
              <a:t>титульный лист;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ru-RU" sz="2000" b="1" dirty="0" smtClean="0">
                <a:latin typeface="Times New Roman" pitchFamily="18" charset="0"/>
              </a:rPr>
              <a:t>пояснительную </a:t>
            </a:r>
            <a:r>
              <a:rPr lang="ru-RU" sz="2000" b="1" dirty="0" smtClean="0">
                <a:latin typeface="Times New Roman" pitchFamily="18" charset="0"/>
              </a:rPr>
              <a:t>записку с указанием особенностей группы: возрастные, творческие (концертные группы, участие в выставках, конкурсах, исследовательская работа, НОУ), уровень подготовки группы, категория детей и др. Указать цель, задачи и результат деятельности группы данного года </a:t>
            </a:r>
            <a:r>
              <a:rPr lang="ru-RU" sz="2000" b="1" dirty="0" smtClean="0">
                <a:latin typeface="Times New Roman" pitchFamily="18" charset="0"/>
              </a:rPr>
              <a:t>обучения.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ru-RU" sz="2000" b="1" dirty="0" smtClean="0">
                <a:latin typeface="Times New Roman" pitchFamily="18" charset="0"/>
              </a:rPr>
              <a:t>календарно-тематический </a:t>
            </a:r>
            <a:r>
              <a:rPr lang="ru-RU" sz="2000" b="1" dirty="0" smtClean="0">
                <a:latin typeface="Times New Roman" pitchFamily="18" charset="0"/>
              </a:rPr>
              <a:t>план, оформленный в виде таблицы.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ru-RU" sz="2000" b="1" dirty="0" smtClean="0">
              <a:solidFill>
                <a:schemeClr val="bg2"/>
              </a:solidFill>
              <a:latin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ru-RU" sz="20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ru-RU" sz="28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ru-RU" sz="28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ru-RU" sz="28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ru-RU" sz="28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ru-RU" sz="28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ru-RU" sz="28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ru-RU" sz="28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ru-RU" sz="28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ru-RU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972d4a328ad897829b9dd2dad14b69ffb96b510"/>
</p:tagLst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208</TotalTime>
  <Words>818</Words>
  <Application>Microsoft Office PowerPoint</Application>
  <PresentationFormat>Экран (4:3)</PresentationFormat>
  <Paragraphs>112</Paragraphs>
  <Slides>13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Структура дополнительной образовательной программы</vt:lpstr>
      <vt:lpstr>Нормативная база</vt:lpstr>
      <vt:lpstr>Слайд 4</vt:lpstr>
      <vt:lpstr>На титульном листе дополнительной образовательной программы необходимо указывать: </vt:lpstr>
      <vt:lpstr>В пояснительной записке программы следует раскрыть: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Company>DNS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Олег Грибан</dc:creator>
  <cp:lastModifiedBy>Марина</cp:lastModifiedBy>
  <cp:revision>27</cp:revision>
  <dcterms:created xsi:type="dcterms:W3CDTF">2013-09-07T13:30:24Z</dcterms:created>
  <dcterms:modified xsi:type="dcterms:W3CDTF">2017-01-30T09:08:15Z</dcterms:modified>
</cp:coreProperties>
</file>