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5" r:id="rId4"/>
    <p:sldId id="258" r:id="rId5"/>
    <p:sldId id="260" r:id="rId6"/>
    <p:sldId id="259" r:id="rId7"/>
    <p:sldId id="261" r:id="rId8"/>
    <p:sldId id="262" r:id="rId9"/>
    <p:sldId id="263" r:id="rId10"/>
    <p:sldId id="264"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F21A"/>
    <a:srgbClr val="07CEE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3F9D00-08DD-41A5-8F4F-EA57252D7560}" type="datetimeFigureOut">
              <a:rPr lang="ru-RU" smtClean="0"/>
              <a:t>02.12.2016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CE9A2E-94A9-4EE0-9453-919A65E2EF7E}"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7CE9A2E-94A9-4EE0-9453-919A65E2EF7E}" type="slidenum">
              <a:rPr lang="ru-RU" smtClean="0"/>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02.12.2016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02.12.2016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02.12.2016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02.12.2016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02.12.2016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02.12.2016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02.12.2016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02.12.2016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dirty="0"/>
          </a:p>
        </p:txBody>
      </p:sp>
      <p:sp>
        <p:nvSpPr>
          <p:cNvPr id="3" name="Подзаголовок 2"/>
          <p:cNvSpPr>
            <a:spLocks noGrp="1"/>
          </p:cNvSpPr>
          <p:nvPr>
            <p:ph type="subTitle" idx="1"/>
          </p:nvPr>
        </p:nvSpPr>
        <p:spPr/>
        <p:txBody>
          <a:bodyPr/>
          <a:lstStyle/>
          <a:p>
            <a:endParaRPr lang="ru-RU"/>
          </a:p>
        </p:txBody>
      </p:sp>
      <p:sp>
        <p:nvSpPr>
          <p:cNvPr id="4" name="Прямоугольник 3"/>
          <p:cNvSpPr/>
          <p:nvPr/>
        </p:nvSpPr>
        <p:spPr>
          <a:xfrm>
            <a:off x="2361555" y="2967335"/>
            <a:ext cx="184730" cy="923330"/>
          </a:xfrm>
          <a:prstGeom prst="rect">
            <a:avLst/>
          </a:prstGeom>
          <a:noFill/>
        </p:spPr>
        <p:txBody>
          <a:bodyPr wrap="none" lIns="91440" tIns="45720" rIns="91440" bIns="45720">
            <a:spAutoFit/>
          </a:bodyPr>
          <a:lstStyle/>
          <a:p>
            <a:pPr algn="ctr"/>
            <a:endParaRPr lang="ru-RU"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5" name="Picture 3" descr="C:\Users\Home\Desktop\Музей\20150129_113246.jpg"/>
          <p:cNvPicPr>
            <a:picLocks noChangeAspect="1" noChangeArrowheads="1"/>
          </p:cNvPicPr>
          <p:nvPr/>
        </p:nvPicPr>
        <p:blipFill>
          <a:blip r:embed="rId3" cstate="print"/>
          <a:srcRect/>
          <a:stretch>
            <a:fillRect/>
          </a:stretch>
        </p:blipFill>
        <p:spPr bwMode="auto">
          <a:xfrm rot="5400000">
            <a:off x="1143000" y="-1143000"/>
            <a:ext cx="6858000" cy="9144000"/>
          </a:xfrm>
          <a:prstGeom prst="rect">
            <a:avLst/>
          </a:prstGeom>
          <a:ln>
            <a:noFill/>
          </a:ln>
          <a:effectLst>
            <a:outerShdw blurRad="292100" dist="139700" dir="2700000" algn="tl" rotWithShape="0">
              <a:srgbClr val="333333">
                <a:alpha val="65000"/>
              </a:srgbClr>
            </a:outerShdw>
          </a:effectLst>
        </p:spPr>
      </p:pic>
      <p:sp>
        <p:nvSpPr>
          <p:cNvPr id="6" name="Прямоугольник 5"/>
          <p:cNvSpPr/>
          <p:nvPr/>
        </p:nvSpPr>
        <p:spPr>
          <a:xfrm>
            <a:off x="571472" y="0"/>
            <a:ext cx="8151590" cy="1754326"/>
          </a:xfrm>
          <a:prstGeom prst="rect">
            <a:avLst/>
          </a:prstGeom>
          <a:noFill/>
        </p:spPr>
        <p:txBody>
          <a:bodyPr wrap="none" lIns="91440" tIns="45720" rIns="91440" bIns="45720">
            <a:spAutoFit/>
          </a:bodyPr>
          <a:lstStyle/>
          <a:p>
            <a:pPr algn="ctr"/>
            <a:r>
              <a:rPr lang="ru-RU" sz="5400" b="1" cap="none" spc="0" dirty="0" err="1" smtClean="0">
                <a:ln w="17780" cmpd="sng">
                  <a:solidFill>
                    <a:srgbClr val="FFFFFF"/>
                  </a:solidFill>
                  <a:prstDash val="solid"/>
                  <a:miter lim="800000"/>
                </a:ln>
                <a:solidFill>
                  <a:srgbClr val="00B0F0"/>
                </a:solidFill>
                <a:effectLst>
                  <a:outerShdw blurRad="50800" algn="tl" rotWithShape="0">
                    <a:srgbClr val="000000"/>
                  </a:outerShdw>
                </a:effectLst>
              </a:rPr>
              <a:t>Зерттеген</a:t>
            </a:r>
            <a:r>
              <a:rPr lang="ru-RU" sz="5400" b="1" cap="none" spc="0" dirty="0" smtClean="0">
                <a:ln w="17780" cmpd="sng">
                  <a:solidFill>
                    <a:srgbClr val="FFFFFF"/>
                  </a:solidFill>
                  <a:prstDash val="solid"/>
                  <a:miter lim="800000"/>
                </a:ln>
                <a:solidFill>
                  <a:srgbClr val="00B0F0"/>
                </a:solidFill>
                <a:effectLst>
                  <a:outerShdw blurRad="50800" algn="tl" rotWithShape="0">
                    <a:srgbClr val="000000"/>
                  </a:outerShdw>
                </a:effectLst>
              </a:rPr>
              <a:t> </a:t>
            </a:r>
            <a:r>
              <a:rPr lang="ru-RU" sz="5400" b="1" cap="none" spc="0" dirty="0" err="1" smtClean="0">
                <a:ln w="17780" cmpd="sng">
                  <a:solidFill>
                    <a:srgbClr val="FFFFFF"/>
                  </a:solidFill>
                  <a:prstDash val="solid"/>
                  <a:miter lim="800000"/>
                </a:ln>
                <a:solidFill>
                  <a:srgbClr val="00B0F0"/>
                </a:solidFill>
                <a:effectLst>
                  <a:outerShdw blurRad="50800" algn="tl" rotWithShape="0">
                    <a:srgbClr val="000000"/>
                  </a:outerShdw>
                </a:effectLst>
              </a:rPr>
              <a:t>экспонатымның</a:t>
            </a:r>
            <a:endParaRPr lang="ru-RU" sz="5400" b="1" cap="none" spc="0" dirty="0" smtClean="0">
              <a:ln w="17780" cmpd="sng">
                <a:solidFill>
                  <a:srgbClr val="FFFFFF"/>
                </a:solidFill>
                <a:prstDash val="solid"/>
                <a:miter lim="800000"/>
              </a:ln>
              <a:solidFill>
                <a:srgbClr val="00B0F0"/>
              </a:solidFill>
              <a:effectLst>
                <a:outerShdw blurRad="50800" algn="tl" rotWithShape="0">
                  <a:srgbClr val="000000"/>
                </a:outerShdw>
              </a:effectLst>
            </a:endParaRPr>
          </a:p>
          <a:p>
            <a:pPr algn="ctr"/>
            <a:r>
              <a:rPr lang="ru-RU" sz="5400" b="1" cap="none" spc="0" dirty="0" smtClean="0">
                <a:ln w="17780" cmpd="sng">
                  <a:solidFill>
                    <a:srgbClr val="FFFFFF"/>
                  </a:solidFill>
                  <a:prstDash val="solid"/>
                  <a:miter lim="800000"/>
                </a:ln>
                <a:solidFill>
                  <a:srgbClr val="00B0F0"/>
                </a:solidFill>
                <a:effectLst>
                  <a:outerShdw blurRad="50800" algn="tl" rotWithShape="0">
                    <a:srgbClr val="000000"/>
                  </a:outerShdw>
                </a:effectLst>
              </a:rPr>
              <a:t> </a:t>
            </a:r>
            <a:r>
              <a:rPr lang="ru-RU" sz="5400" b="1" cap="none" spc="0" dirty="0" err="1" smtClean="0">
                <a:ln w="17780" cmpd="sng">
                  <a:solidFill>
                    <a:srgbClr val="FFFFFF"/>
                  </a:solidFill>
                  <a:prstDash val="solid"/>
                  <a:miter lim="800000"/>
                </a:ln>
                <a:solidFill>
                  <a:srgbClr val="00B0F0"/>
                </a:solidFill>
                <a:effectLst>
                  <a:outerShdw blurRad="50800" algn="tl" rotWithShape="0">
                    <a:srgbClr val="000000"/>
                  </a:outerShdw>
                </a:effectLst>
              </a:rPr>
              <a:t>тақырыбы:</a:t>
            </a:r>
            <a:endParaRPr lang="ru-RU" sz="5400" b="1" cap="none" spc="0" dirty="0">
              <a:ln w="17780" cmpd="sng">
                <a:solidFill>
                  <a:srgbClr val="FFFFFF"/>
                </a:solidFill>
                <a:prstDash val="solid"/>
                <a:miter lim="800000"/>
              </a:ln>
              <a:solidFill>
                <a:srgbClr val="00B0F0"/>
              </a:solidFill>
              <a:effectLst>
                <a:outerShdw blurRad="50800" algn="tl" rotWithShape="0">
                  <a:srgbClr val="000000"/>
                </a:outerShdw>
              </a:effectLst>
            </a:endParaRPr>
          </a:p>
        </p:txBody>
      </p:sp>
      <p:sp>
        <p:nvSpPr>
          <p:cNvPr id="8" name="Прямоугольник 7"/>
          <p:cNvSpPr/>
          <p:nvPr/>
        </p:nvSpPr>
        <p:spPr>
          <a:xfrm>
            <a:off x="500034" y="3429000"/>
            <a:ext cx="8209042" cy="923330"/>
          </a:xfrm>
          <a:prstGeom prst="rect">
            <a:avLst/>
          </a:prstGeom>
          <a:noFill/>
        </p:spPr>
        <p:txBody>
          <a:bodyPr wrap="none" lIns="91440" tIns="45720" rIns="91440" bIns="45720">
            <a:spAutoFit/>
          </a:bodyPr>
          <a:lstStyle/>
          <a:p>
            <a:pPr algn="ctr"/>
            <a:r>
              <a:rPr lang="kk-KZ" sz="5400" b="1" cap="none" spc="0" dirty="0" smtClean="0">
                <a:ln w="17780" cmpd="sng">
                  <a:solidFill>
                    <a:srgbClr val="FFFFFF"/>
                  </a:solidFill>
                  <a:prstDash val="solid"/>
                  <a:miter lim="800000"/>
                </a:ln>
                <a:solidFill>
                  <a:srgbClr val="FF0000"/>
                </a:solidFill>
                <a:effectLst>
                  <a:outerShdw blurRad="50800" algn="tl" rotWithShape="0">
                    <a:srgbClr val="000000"/>
                  </a:outerShdw>
                </a:effectLst>
              </a:rPr>
              <a:t>Қазақтың қолөнері- терме</a:t>
            </a:r>
            <a:endParaRPr lang="ru-RU" sz="5400" b="1" cap="none" spc="0" dirty="0">
              <a:ln w="17780" cmpd="sng">
                <a:solidFill>
                  <a:srgbClr val="FFFFFF"/>
                </a:solidFill>
                <a:prstDash val="solid"/>
                <a:miter lim="800000"/>
              </a:ln>
              <a:solidFill>
                <a:srgbClr val="FF0000"/>
              </a:soli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gradFill>
            <a:gsLst>
              <a:gs pos="0">
                <a:srgbClr val="5E9EFF"/>
              </a:gs>
              <a:gs pos="39999">
                <a:srgbClr val="85C2FF"/>
              </a:gs>
              <a:gs pos="70000">
                <a:srgbClr val="C4D6EB"/>
              </a:gs>
              <a:gs pos="100000">
                <a:srgbClr val="FFEBFA"/>
              </a:gs>
            </a:gsLst>
            <a:lin ang="5400000" scaled="0"/>
          </a:gradFill>
        </p:spPr>
        <p:txBody>
          <a:bodyPr/>
          <a:lstStyle/>
          <a:p>
            <a:r>
              <a:rPr lang="kk-KZ" b="1" i="1" dirty="0" smtClean="0">
                <a:solidFill>
                  <a:srgbClr val="FF0000"/>
                </a:solidFill>
              </a:rPr>
              <a:t>Мақсаты:</a:t>
            </a:r>
            <a:endParaRPr lang="ru-RU" b="1" i="1" dirty="0">
              <a:solidFill>
                <a:srgbClr val="FF0000"/>
              </a:solidFill>
            </a:endParaRPr>
          </a:p>
        </p:txBody>
      </p:sp>
      <p:sp>
        <p:nvSpPr>
          <p:cNvPr id="3" name="Содержимое 2"/>
          <p:cNvSpPr>
            <a:spLocks noGrp="1"/>
          </p:cNvSpPr>
          <p:nvPr>
            <p:ph idx="1"/>
          </p:nvPr>
        </p:nvSpPr>
        <p:spPr/>
        <p:txBody>
          <a:bodyPr>
            <a:normAutofit/>
          </a:bodyPr>
          <a:lstStyle/>
          <a:p>
            <a:endParaRPr lang="ru-RU" sz="2400" b="1" i="1" dirty="0">
              <a:solidFill>
                <a:srgbClr val="FF0000"/>
              </a:solidFill>
            </a:endParaRPr>
          </a:p>
        </p:txBody>
      </p:sp>
      <p:pic>
        <p:nvPicPr>
          <p:cNvPr id="4" name="Picture 3" descr="C:\Users\Home\Desktop\Музей\20150129_113246.jpg"/>
          <p:cNvPicPr>
            <a:picLocks noChangeAspect="1" noChangeArrowheads="1"/>
          </p:cNvPicPr>
          <p:nvPr/>
        </p:nvPicPr>
        <p:blipFill>
          <a:blip r:embed="rId3" cstate="print"/>
          <a:srcRect/>
          <a:stretch>
            <a:fillRect/>
          </a:stretch>
        </p:blipFill>
        <p:spPr bwMode="auto">
          <a:xfrm rot="5400000">
            <a:off x="1928806" y="-285788"/>
            <a:ext cx="5357826" cy="8643998"/>
          </a:xfrm>
          <a:prstGeom prst="rect">
            <a:avLst/>
          </a:prstGeom>
          <a:ln>
            <a:noFill/>
          </a:ln>
          <a:effectLst>
            <a:softEdge rad="112500"/>
          </a:effectLst>
        </p:spPr>
      </p:pic>
      <p:sp>
        <p:nvSpPr>
          <p:cNvPr id="5" name="Прямоугольник 4"/>
          <p:cNvSpPr/>
          <p:nvPr/>
        </p:nvSpPr>
        <p:spPr>
          <a:xfrm>
            <a:off x="642910" y="1571612"/>
            <a:ext cx="4572000" cy="4524315"/>
          </a:xfrm>
          <a:prstGeom prst="rect">
            <a:avLst/>
          </a:prstGeom>
        </p:spPr>
        <p:txBody>
          <a:bodyPr>
            <a:spAutoFit/>
          </a:bodyPr>
          <a:lstStyle/>
          <a:p>
            <a:r>
              <a:rPr lang="kk-KZ" sz="2400" b="1" i="1" dirty="0" smtClean="0">
                <a:solidFill>
                  <a:srgbClr val="FF0000"/>
                </a:solidFill>
              </a:rPr>
              <a:t>Қазақтың көне құралы термені зерттеп, көрермендерге түсінікті етіп мағлұмат беру және терме туралы түсінікті арттыру.</a:t>
            </a:r>
          </a:p>
          <a:p>
            <a:endParaRPr lang="kk-KZ" sz="2400" b="1" i="1" dirty="0" smtClean="0">
              <a:solidFill>
                <a:srgbClr val="FF0000"/>
              </a:solidFill>
            </a:endParaRPr>
          </a:p>
          <a:p>
            <a:r>
              <a:rPr lang="kk-KZ" sz="2400" b="1" i="1" dirty="0" smtClean="0">
                <a:solidFill>
                  <a:srgbClr val="FF0000"/>
                </a:solidFill>
              </a:rPr>
              <a:t>Терме туралы өз ойынан шағын әңгіме құрастыру арқылы әдеби тілмен түсінікті ету.</a:t>
            </a:r>
          </a:p>
          <a:p>
            <a:endParaRPr lang="kk-KZ" sz="2400" b="1" i="1" dirty="0" smtClean="0">
              <a:solidFill>
                <a:srgbClr val="FF0000"/>
              </a:solidFill>
            </a:endParaRPr>
          </a:p>
          <a:p>
            <a:r>
              <a:rPr lang="kk-KZ" sz="2400" b="1" i="1" dirty="0" smtClean="0">
                <a:solidFill>
                  <a:srgbClr val="FF0000"/>
                </a:solidFill>
              </a:rPr>
              <a:t>Термені көркем стиль арқылы сипаттау. </a:t>
            </a:r>
            <a:endParaRPr lang="ru-RU" sz="2400" b="1" i="1"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3" name="Блок-схема: ссылка на другую страницу 2"/>
          <p:cNvSpPr/>
          <p:nvPr/>
        </p:nvSpPr>
        <p:spPr>
          <a:xfrm>
            <a:off x="1357290" y="0"/>
            <a:ext cx="6643687" cy="765175"/>
          </a:xfrm>
          <a:prstGeom prst="flowChartOffpageConnector">
            <a:avLst/>
          </a:prstGeom>
          <a:ln w="28575">
            <a:solidFill>
              <a:srgbClr val="FF0000"/>
            </a:solidFill>
          </a:ln>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r>
              <a:rPr lang="kk-KZ" sz="3200" b="1" i="1" dirty="0" smtClean="0">
                <a:solidFill>
                  <a:srgbClr val="FF0000"/>
                </a:solidFill>
                <a:effectLst>
                  <a:outerShdw blurRad="38100" dist="38100" dir="2700000" algn="tl">
                    <a:srgbClr val="000000"/>
                  </a:outerShdw>
                </a:effectLst>
                <a:latin typeface="Times New Roman" pitchFamily="18" charset="0"/>
                <a:cs typeface="Times New Roman" pitchFamily="18" charset="0"/>
              </a:rPr>
              <a:t>Терме туралы шағын әңгіме</a:t>
            </a:r>
            <a:endParaRPr lang="ru-RU" sz="3200" b="1" i="1" dirty="0">
              <a:solidFill>
                <a:srgbClr val="FF0000"/>
              </a:solidFill>
              <a:effectLst>
                <a:outerShdw blurRad="38100" dist="38100" dir="2700000" algn="tl">
                  <a:srgbClr val="000000"/>
                </a:outerShdw>
              </a:effectLst>
              <a:latin typeface="Times New Roman" pitchFamily="18" charset="0"/>
              <a:cs typeface="Times New Roman" pitchFamily="18" charset="0"/>
            </a:endParaRPr>
          </a:p>
        </p:txBody>
      </p:sp>
      <p:pic>
        <p:nvPicPr>
          <p:cNvPr id="1026" name="Picture 2" descr="C:\Users\user\Desktop\ТЕРМЕ\DSC00615.JPG"/>
          <p:cNvPicPr>
            <a:picLocks noChangeAspect="1" noChangeArrowheads="1"/>
          </p:cNvPicPr>
          <p:nvPr/>
        </p:nvPicPr>
        <p:blipFill>
          <a:blip r:embed="rId2" cstate="print"/>
          <a:srcRect r="1562" b="15476"/>
          <a:stretch>
            <a:fillRect/>
          </a:stretch>
        </p:blipFill>
        <p:spPr bwMode="auto">
          <a:xfrm>
            <a:off x="0" y="857232"/>
            <a:ext cx="9001156" cy="5857916"/>
          </a:xfrm>
          <a:prstGeom prst="rect">
            <a:avLst/>
          </a:prstGeom>
          <a:noFill/>
        </p:spPr>
      </p:pic>
      <p:sp>
        <p:nvSpPr>
          <p:cNvPr id="5" name="TextBox 4"/>
          <p:cNvSpPr txBox="1"/>
          <p:nvPr/>
        </p:nvSpPr>
        <p:spPr>
          <a:xfrm>
            <a:off x="500034" y="1071546"/>
            <a:ext cx="8143932" cy="5109091"/>
          </a:xfrm>
          <a:prstGeom prst="rect">
            <a:avLst/>
          </a:prstGeom>
          <a:noFill/>
        </p:spPr>
        <p:txBody>
          <a:bodyPr wrap="square" rtlCol="0">
            <a:spAutoFit/>
          </a:bodyPr>
          <a:lstStyle/>
          <a:p>
            <a:r>
              <a:rPr lang="ru-RU" sz="2200" b="1" i="1" dirty="0" err="1" smtClean="0">
                <a:solidFill>
                  <a:schemeClr val="bg1"/>
                </a:solidFill>
              </a:rPr>
              <a:t>Кез</a:t>
            </a:r>
            <a:r>
              <a:rPr lang="ru-RU" sz="2200" b="1" i="1" dirty="0" smtClean="0">
                <a:solidFill>
                  <a:schemeClr val="bg1"/>
                </a:solidFill>
              </a:rPr>
              <a:t> </a:t>
            </a:r>
            <a:r>
              <a:rPr lang="ru-RU" sz="2200" b="1" i="1" dirty="0" err="1" smtClean="0">
                <a:solidFill>
                  <a:schemeClr val="bg1"/>
                </a:solidFill>
              </a:rPr>
              <a:t>келген</a:t>
            </a:r>
            <a:r>
              <a:rPr lang="ru-RU" sz="2200" b="1" i="1" dirty="0" smtClean="0">
                <a:solidFill>
                  <a:schemeClr val="bg1"/>
                </a:solidFill>
              </a:rPr>
              <a:t> </a:t>
            </a:r>
            <a:r>
              <a:rPr lang="ru-RU" sz="2200" b="1" i="1" dirty="0" err="1" smtClean="0">
                <a:solidFill>
                  <a:schemeClr val="bg1"/>
                </a:solidFill>
              </a:rPr>
              <a:t>халықтың мәдениеті ғасырлар қойнауынан басталады</a:t>
            </a:r>
            <a:r>
              <a:rPr lang="ru-RU" sz="2200" b="1" i="1" dirty="0" smtClean="0">
                <a:solidFill>
                  <a:schemeClr val="bg1"/>
                </a:solidFill>
              </a:rPr>
              <a:t>. </a:t>
            </a:r>
            <a:r>
              <a:rPr lang="ru-RU" sz="2200" b="1" i="1" dirty="0" err="1" smtClean="0">
                <a:solidFill>
                  <a:schemeClr val="bg1"/>
                </a:solidFill>
              </a:rPr>
              <a:t>Қазақ халқының мәдениеті жерімізде</a:t>
            </a:r>
            <a:r>
              <a:rPr lang="ru-RU" sz="2200" b="1" i="1" dirty="0" smtClean="0">
                <a:solidFill>
                  <a:schemeClr val="bg1"/>
                </a:solidFill>
              </a:rPr>
              <a:t> </a:t>
            </a:r>
            <a:r>
              <a:rPr lang="ru-RU" sz="2200" b="1" i="1" dirty="0" err="1" smtClean="0">
                <a:solidFill>
                  <a:schemeClr val="bg1"/>
                </a:solidFill>
              </a:rPr>
              <a:t>өмір сүріп, қазақ ұлтын құрған рулар</a:t>
            </a:r>
            <a:r>
              <a:rPr lang="ru-RU" sz="2200" b="1" i="1" dirty="0" smtClean="0">
                <a:solidFill>
                  <a:schemeClr val="bg1"/>
                </a:solidFill>
              </a:rPr>
              <a:t> мен </a:t>
            </a:r>
            <a:r>
              <a:rPr lang="ru-RU" sz="2200" b="1" i="1" dirty="0" err="1" smtClean="0">
                <a:solidFill>
                  <a:schemeClr val="bg1"/>
                </a:solidFill>
              </a:rPr>
              <a:t>тайпалар</a:t>
            </a:r>
            <a:r>
              <a:rPr lang="ru-RU" sz="2200" b="1" i="1" dirty="0" smtClean="0">
                <a:solidFill>
                  <a:schemeClr val="bg1"/>
                </a:solidFill>
              </a:rPr>
              <a:t> </a:t>
            </a:r>
            <a:r>
              <a:rPr lang="ru-RU" sz="2200" b="1" i="1" dirty="0" err="1" smtClean="0">
                <a:solidFill>
                  <a:schemeClr val="bg1"/>
                </a:solidFill>
              </a:rPr>
              <a:t>мәдениетінің заңды жалғасы</a:t>
            </a:r>
            <a:r>
              <a:rPr lang="ru-RU" sz="2200" b="1" i="1" dirty="0" smtClean="0">
                <a:solidFill>
                  <a:schemeClr val="bg1"/>
                </a:solidFill>
              </a:rPr>
              <a:t>. </a:t>
            </a:r>
            <a:r>
              <a:rPr lang="ru-RU" sz="2200" b="1" i="1" dirty="0" err="1" smtClean="0">
                <a:solidFill>
                  <a:schemeClr val="bg1"/>
                </a:solidFill>
              </a:rPr>
              <a:t>Ол</a:t>
            </a:r>
            <a:r>
              <a:rPr lang="ru-RU" sz="2200" b="1" i="1" dirty="0" smtClean="0">
                <a:solidFill>
                  <a:schemeClr val="bg1"/>
                </a:solidFill>
              </a:rPr>
              <a:t> </a:t>
            </a:r>
            <a:r>
              <a:rPr lang="ru-RU" sz="2200" b="1" i="1" dirty="0" err="1" smtClean="0">
                <a:solidFill>
                  <a:schemeClr val="bg1"/>
                </a:solidFill>
              </a:rPr>
              <a:t>жаңа заманға сай</a:t>
            </a:r>
            <a:r>
              <a:rPr lang="ru-RU" sz="2200" b="1" i="1" dirty="0" smtClean="0">
                <a:solidFill>
                  <a:schemeClr val="bg1"/>
                </a:solidFill>
              </a:rPr>
              <a:t> </a:t>
            </a:r>
            <a:r>
              <a:rPr lang="ru-RU" sz="2200" b="1" i="1" dirty="0" err="1" smtClean="0">
                <a:solidFill>
                  <a:schemeClr val="bg1"/>
                </a:solidFill>
              </a:rPr>
              <a:t>дамып</a:t>
            </a:r>
            <a:r>
              <a:rPr lang="ru-RU" sz="2200" b="1" i="1" dirty="0" smtClean="0">
                <a:solidFill>
                  <a:schemeClr val="bg1"/>
                </a:solidFill>
              </a:rPr>
              <a:t> </a:t>
            </a:r>
            <a:r>
              <a:rPr lang="ru-RU" sz="2200" b="1" i="1" dirty="0" err="1" smtClean="0">
                <a:solidFill>
                  <a:schemeClr val="bg1"/>
                </a:solidFill>
              </a:rPr>
              <a:t>жетіліп</a:t>
            </a:r>
            <a:r>
              <a:rPr lang="ru-RU" sz="2200" b="1" i="1" dirty="0" smtClean="0">
                <a:solidFill>
                  <a:schemeClr val="bg1"/>
                </a:solidFill>
              </a:rPr>
              <a:t> </a:t>
            </a:r>
            <a:r>
              <a:rPr lang="ru-RU" sz="2200" b="1" i="1" dirty="0" err="1" smtClean="0">
                <a:solidFill>
                  <a:schemeClr val="bg1"/>
                </a:solidFill>
              </a:rPr>
              <a:t>отырды</a:t>
            </a:r>
            <a:r>
              <a:rPr lang="ru-RU" sz="2200" b="1" i="1" dirty="0" smtClean="0">
                <a:solidFill>
                  <a:schemeClr val="bg1"/>
                </a:solidFill>
              </a:rPr>
              <a:t>. </a:t>
            </a:r>
            <a:r>
              <a:rPr lang="ru-RU" sz="2200" b="1" i="1" dirty="0" err="1" smtClean="0">
                <a:solidFill>
                  <a:schemeClr val="bg1"/>
                </a:solidFill>
              </a:rPr>
              <a:t>Қазақ халқының мәдениеті- өзіндік сипаты</a:t>
            </a:r>
            <a:r>
              <a:rPr lang="ru-RU" sz="2200" b="1" i="1" dirty="0" smtClean="0">
                <a:solidFill>
                  <a:schemeClr val="bg1"/>
                </a:solidFill>
              </a:rPr>
              <a:t> бар </a:t>
            </a:r>
            <a:r>
              <a:rPr lang="ru-RU" sz="2200" b="1" i="1" dirty="0" err="1" smtClean="0">
                <a:solidFill>
                  <a:schemeClr val="bg1"/>
                </a:solidFill>
              </a:rPr>
              <a:t>дәстүрлі мәдениет</a:t>
            </a:r>
            <a:r>
              <a:rPr lang="ru-RU" sz="2200" b="1" i="1" dirty="0" smtClean="0">
                <a:solidFill>
                  <a:schemeClr val="bg1"/>
                </a:solidFill>
              </a:rPr>
              <a:t>. </a:t>
            </a:r>
            <a:r>
              <a:rPr lang="ru-RU" sz="2200" b="1" i="1" dirty="0" err="1" smtClean="0">
                <a:solidFill>
                  <a:schemeClr val="bg1"/>
                </a:solidFill>
              </a:rPr>
              <a:t>Қазақ халқының қалыптасуына байланысты</a:t>
            </a:r>
            <a:r>
              <a:rPr lang="ru-RU" sz="2200" b="1" i="1" dirty="0" smtClean="0">
                <a:solidFill>
                  <a:schemeClr val="bg1"/>
                </a:solidFill>
              </a:rPr>
              <a:t> </a:t>
            </a:r>
            <a:r>
              <a:rPr lang="ru-RU" sz="2200" b="1" i="1" dirty="0" err="1" smtClean="0">
                <a:solidFill>
                  <a:schemeClr val="bg1"/>
                </a:solidFill>
              </a:rPr>
              <a:t>оның өзіне тән материалдық және рухани</a:t>
            </a:r>
            <a:r>
              <a:rPr lang="ru-RU" sz="2200" b="1" i="1" dirty="0" smtClean="0">
                <a:solidFill>
                  <a:schemeClr val="bg1"/>
                </a:solidFill>
              </a:rPr>
              <a:t> </a:t>
            </a:r>
            <a:r>
              <a:rPr lang="ru-RU" sz="2200" b="1" i="1" dirty="0" err="1" smtClean="0">
                <a:solidFill>
                  <a:schemeClr val="bg1"/>
                </a:solidFill>
              </a:rPr>
              <a:t>мәдениеті </a:t>
            </a:r>
            <a:r>
              <a:rPr lang="ru-RU" sz="2200" b="1" i="1" dirty="0" smtClean="0">
                <a:solidFill>
                  <a:schemeClr val="bg1"/>
                </a:solidFill>
              </a:rPr>
              <a:t>де </a:t>
            </a:r>
            <a:r>
              <a:rPr lang="ru-RU" sz="2200" b="1" i="1" dirty="0" err="1" smtClean="0">
                <a:solidFill>
                  <a:schemeClr val="bg1"/>
                </a:solidFill>
              </a:rPr>
              <a:t>жетіліп</a:t>
            </a:r>
            <a:r>
              <a:rPr lang="ru-RU" sz="2200" b="1" i="1" dirty="0" smtClean="0">
                <a:solidFill>
                  <a:schemeClr val="bg1"/>
                </a:solidFill>
              </a:rPr>
              <a:t> </a:t>
            </a:r>
            <a:r>
              <a:rPr lang="ru-RU" sz="2200" b="1" i="1" dirty="0" err="1" smtClean="0">
                <a:solidFill>
                  <a:schemeClr val="bg1"/>
                </a:solidFill>
              </a:rPr>
              <a:t>отырды</a:t>
            </a:r>
            <a:r>
              <a:rPr lang="ru-RU" sz="2200" b="1" i="1" dirty="0" smtClean="0">
                <a:solidFill>
                  <a:schemeClr val="bg1"/>
                </a:solidFill>
              </a:rPr>
              <a:t>. </a:t>
            </a:r>
            <a:r>
              <a:rPr lang="ru-RU" sz="2200" b="1" i="1" dirty="0" err="1" smtClean="0">
                <a:solidFill>
                  <a:schemeClr val="bg1"/>
                </a:solidFill>
              </a:rPr>
              <a:t>Материалдық мәдениет халықтың күнделікті тұрмыс қажеттілігін өтейтін, өмір сүруді қамтамасыз ететін</a:t>
            </a:r>
            <a:r>
              <a:rPr lang="ru-RU" sz="2200" b="1" i="1" dirty="0" smtClean="0">
                <a:solidFill>
                  <a:schemeClr val="bg1"/>
                </a:solidFill>
              </a:rPr>
              <a:t> </a:t>
            </a:r>
            <a:r>
              <a:rPr lang="ru-RU" sz="2200" b="1" i="1" dirty="0" err="1" smtClean="0">
                <a:solidFill>
                  <a:schemeClr val="bg1"/>
                </a:solidFill>
              </a:rPr>
              <a:t>бұйымдар </a:t>
            </a:r>
            <a:r>
              <a:rPr lang="ru-RU" sz="2200" b="1" i="1" dirty="0" smtClean="0">
                <a:solidFill>
                  <a:schemeClr val="bg1"/>
                </a:solidFill>
              </a:rPr>
              <a:t>мен </a:t>
            </a:r>
            <a:r>
              <a:rPr lang="ru-RU" sz="2200" b="1" i="1" dirty="0" err="1" smtClean="0">
                <a:solidFill>
                  <a:schemeClr val="bg1"/>
                </a:solidFill>
              </a:rPr>
              <a:t>өмірге қажетті нәрселер және </a:t>
            </a:r>
            <a:r>
              <a:rPr lang="ru-RU" sz="2200" b="1" i="1" dirty="0" smtClean="0">
                <a:solidFill>
                  <a:schemeClr val="bg1"/>
                </a:solidFill>
              </a:rPr>
              <a:t>оны </a:t>
            </a:r>
            <a:r>
              <a:rPr lang="ru-RU" sz="2200" b="1" i="1" dirty="0" err="1" smtClean="0">
                <a:solidFill>
                  <a:schemeClr val="bg1"/>
                </a:solidFill>
              </a:rPr>
              <a:t>өндіруге керекті</a:t>
            </a:r>
            <a:r>
              <a:rPr lang="ru-RU" sz="2200" b="1" i="1" dirty="0" smtClean="0">
                <a:solidFill>
                  <a:schemeClr val="bg1"/>
                </a:solidFill>
              </a:rPr>
              <a:t> </a:t>
            </a:r>
            <a:r>
              <a:rPr lang="ru-RU" sz="2200" b="1" i="1" dirty="0" err="1" smtClean="0">
                <a:solidFill>
                  <a:schemeClr val="bg1"/>
                </a:solidFill>
              </a:rPr>
              <a:t>құрал-жабдықтар екендігін</a:t>
            </a:r>
            <a:r>
              <a:rPr lang="ru-RU" sz="2200" b="1" i="1" dirty="0" smtClean="0">
                <a:solidFill>
                  <a:schemeClr val="bg1"/>
                </a:solidFill>
              </a:rPr>
              <a:t> </a:t>
            </a:r>
            <a:r>
              <a:rPr lang="ru-RU" sz="2200" b="1" i="1" dirty="0" err="1" smtClean="0">
                <a:solidFill>
                  <a:schemeClr val="bg1"/>
                </a:solidFill>
              </a:rPr>
              <a:t>білеміз</a:t>
            </a:r>
            <a:r>
              <a:rPr lang="ru-RU" sz="2200" b="1" i="1" dirty="0" smtClean="0">
                <a:solidFill>
                  <a:schemeClr val="bg1"/>
                </a:solidFill>
              </a:rPr>
              <a:t>. </a:t>
            </a:r>
            <a:r>
              <a:rPr lang="ru-RU" sz="2200" b="1" i="1" dirty="0" err="1" smtClean="0">
                <a:solidFill>
                  <a:schemeClr val="bg1"/>
                </a:solidFill>
              </a:rPr>
              <a:t>Қазақ халқының материалдық мәдениетінің көне қолөнер шеберлігіне</a:t>
            </a:r>
            <a:r>
              <a:rPr lang="ru-RU" sz="2200" b="1" i="1" dirty="0" smtClean="0">
                <a:solidFill>
                  <a:schemeClr val="bg1"/>
                </a:solidFill>
              </a:rPr>
              <a:t> </a:t>
            </a:r>
            <a:r>
              <a:rPr lang="ru-RU" sz="2200" b="1" i="1" dirty="0" err="1" smtClean="0">
                <a:solidFill>
                  <a:schemeClr val="bg1"/>
                </a:solidFill>
              </a:rPr>
              <a:t>мыналар</a:t>
            </a:r>
            <a:r>
              <a:rPr lang="ru-RU" sz="2200" b="1" i="1" dirty="0" smtClean="0">
                <a:solidFill>
                  <a:schemeClr val="bg1"/>
                </a:solidFill>
              </a:rPr>
              <a:t> </a:t>
            </a:r>
            <a:r>
              <a:rPr lang="ru-RU" sz="2200" b="1" i="1" dirty="0" err="1" smtClean="0">
                <a:solidFill>
                  <a:schemeClr val="bg1"/>
                </a:solidFill>
              </a:rPr>
              <a:t>жатады</a:t>
            </a:r>
            <a:r>
              <a:rPr lang="ru-RU" sz="2200" b="1" i="1" dirty="0" smtClean="0">
                <a:solidFill>
                  <a:schemeClr val="bg1"/>
                </a:solidFill>
              </a:rPr>
              <a:t>: </a:t>
            </a:r>
            <a:r>
              <a:rPr lang="ru-RU" sz="2200" b="1" i="1" dirty="0" err="1" smtClean="0">
                <a:solidFill>
                  <a:schemeClr val="bg1"/>
                </a:solidFill>
              </a:rPr>
              <a:t>алаша</a:t>
            </a:r>
            <a:r>
              <a:rPr lang="ru-RU" sz="2200" b="1" i="1" dirty="0" smtClean="0">
                <a:solidFill>
                  <a:schemeClr val="bg1"/>
                </a:solidFill>
              </a:rPr>
              <a:t>, терме, </a:t>
            </a:r>
            <a:r>
              <a:rPr lang="ru-RU" sz="2200" b="1" i="1" dirty="0" err="1" smtClean="0">
                <a:solidFill>
                  <a:schemeClr val="bg1"/>
                </a:solidFill>
              </a:rPr>
              <a:t>басқұр, қоржын, сырмақ, аяққап және </a:t>
            </a:r>
            <a:r>
              <a:rPr lang="ru-RU" sz="2200" b="1" i="1" dirty="0" smtClean="0">
                <a:solidFill>
                  <a:schemeClr val="bg1"/>
                </a:solidFill>
              </a:rPr>
              <a:t>т.б. </a:t>
            </a:r>
          </a:p>
          <a:p>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7" name="Блок-схема: ссылка на другую страницу 6"/>
          <p:cNvSpPr/>
          <p:nvPr/>
        </p:nvSpPr>
        <p:spPr>
          <a:xfrm>
            <a:off x="1357290" y="0"/>
            <a:ext cx="6643687" cy="765175"/>
          </a:xfrm>
          <a:prstGeom prst="flowChartOffpageConnector">
            <a:avLst/>
          </a:prstGeom>
          <a:ln w="28575">
            <a:solidFill>
              <a:srgbClr val="FF0000"/>
            </a:solidFill>
          </a:ln>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r>
              <a:rPr lang="kk-KZ" sz="3200" b="1" i="1" dirty="0" smtClean="0">
                <a:solidFill>
                  <a:srgbClr val="FF0000"/>
                </a:solidFill>
                <a:effectLst>
                  <a:outerShdw blurRad="38100" dist="38100" dir="2700000" algn="tl">
                    <a:srgbClr val="000000"/>
                  </a:outerShdw>
                </a:effectLst>
                <a:latin typeface="Times New Roman" pitchFamily="18" charset="0"/>
                <a:cs typeface="Times New Roman" pitchFamily="18" charset="0"/>
              </a:rPr>
              <a:t>Терме туралы шағын әңгіме</a:t>
            </a:r>
            <a:endParaRPr lang="ru-RU" sz="3200" b="1" i="1" dirty="0">
              <a:solidFill>
                <a:srgbClr val="FF0000"/>
              </a:solidFill>
              <a:effectLst>
                <a:outerShdw blurRad="38100" dist="38100" dir="2700000" algn="tl">
                  <a:srgbClr val="000000"/>
                </a:outerShdw>
              </a:effectLst>
              <a:latin typeface="Times New Roman" pitchFamily="18" charset="0"/>
              <a:cs typeface="Times New Roman" pitchFamily="18" charset="0"/>
            </a:endParaRPr>
          </a:p>
        </p:txBody>
      </p:sp>
      <p:pic>
        <p:nvPicPr>
          <p:cNvPr id="1026" name="Picture 2" descr="C:\Users\user\Desktop\ТЕРМЕ\DSC00598.JPG"/>
          <p:cNvPicPr>
            <a:picLocks noChangeAspect="1" noChangeArrowheads="1"/>
          </p:cNvPicPr>
          <p:nvPr/>
        </p:nvPicPr>
        <p:blipFill>
          <a:blip r:embed="rId2" cstate="print"/>
          <a:srcRect b="14030"/>
          <a:stretch>
            <a:fillRect/>
          </a:stretch>
        </p:blipFill>
        <p:spPr bwMode="auto">
          <a:xfrm>
            <a:off x="0" y="785794"/>
            <a:ext cx="9144000" cy="6072206"/>
          </a:xfrm>
          <a:prstGeom prst="rect">
            <a:avLst/>
          </a:prstGeom>
          <a:noFill/>
        </p:spPr>
      </p:pic>
      <p:sp>
        <p:nvSpPr>
          <p:cNvPr id="5" name="Прямоугольник 4"/>
          <p:cNvSpPr/>
          <p:nvPr/>
        </p:nvSpPr>
        <p:spPr>
          <a:xfrm>
            <a:off x="3286100" y="3143248"/>
            <a:ext cx="5857900" cy="3416320"/>
          </a:xfrm>
          <a:prstGeom prst="rect">
            <a:avLst/>
          </a:prstGeom>
        </p:spPr>
        <p:txBody>
          <a:bodyPr wrap="square">
            <a:spAutoFit/>
          </a:bodyPr>
          <a:lstStyle/>
          <a:p>
            <a:pPr algn="ctr"/>
            <a:r>
              <a:rPr lang="kk-KZ" dirty="0" smtClean="0">
                <a:solidFill>
                  <a:schemeClr val="bg1"/>
                </a:solidFill>
              </a:rPr>
              <a:t>Бұрынғы замандағы адамдар көшіп-қонып жүрген. Сондықтан оларды көшпелі халық деп атайды. Олар көшкенде өздерімен бірге кілем, терме, алашалардың өрнектері түсірілген қоржындар, киіз үй, ыдыс-аяқтарын, керекті құрал-жабдықтарын алып жүрген. Біздің мектепке ең алғаш термені берген- Нұғыман Ақыләшім. Нұғыман Ақыләшім апамыздың айтуы бойынша осы термені жасау қолға алынды. Термені жасап, құрастырған технология пәнінің мұғалімі- Бекзан Асылбек.  2014 жылы ЕҚЫҰ (Европалық Қауіпсіздік Ынтымақтастық Ұйымы) </a:t>
            </a:r>
            <a:r>
              <a:rPr lang="kk-KZ" dirty="0" smtClean="0">
                <a:solidFill>
                  <a:schemeClr val="bg1"/>
                </a:solidFill>
              </a:rPr>
              <a:t>С</a:t>
            </a:r>
            <a:r>
              <a:rPr lang="kk-KZ" dirty="0" smtClean="0">
                <a:solidFill>
                  <a:schemeClr val="bg1"/>
                </a:solidFill>
              </a:rPr>
              <a:t>аммиттегі </a:t>
            </a:r>
            <a:r>
              <a:rPr lang="kk-KZ" dirty="0" smtClean="0">
                <a:solidFill>
                  <a:schemeClr val="bg1"/>
                </a:solidFill>
              </a:rPr>
              <a:t>көне қолөнер бұйымы ретінде көрмеде қойылды</a:t>
            </a:r>
            <a:r>
              <a:rPr lang="kk-KZ" dirty="0" smtClean="0"/>
              <a:t>.</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er\Desktop\ТЕРМЕ\DSC00604.JPG"/>
          <p:cNvPicPr>
            <a:picLocks noChangeAspect="1" noChangeArrowheads="1"/>
          </p:cNvPicPr>
          <p:nvPr/>
        </p:nvPicPr>
        <p:blipFill>
          <a:blip r:embed="rId2" cstate="print"/>
          <a:srcRect b="14610"/>
          <a:stretch>
            <a:fillRect/>
          </a:stretch>
        </p:blipFill>
        <p:spPr bwMode="auto">
          <a:xfrm>
            <a:off x="0" y="0"/>
            <a:ext cx="9144000" cy="6858000"/>
          </a:xfrm>
          <a:prstGeom prst="rect">
            <a:avLst/>
          </a:prstGeom>
          <a:noFill/>
        </p:spPr>
      </p:pic>
      <p:sp>
        <p:nvSpPr>
          <p:cNvPr id="3" name="TextBox 2"/>
          <p:cNvSpPr txBox="1"/>
          <p:nvPr/>
        </p:nvSpPr>
        <p:spPr>
          <a:xfrm>
            <a:off x="0" y="1428736"/>
            <a:ext cx="9144000" cy="4093428"/>
          </a:xfrm>
          <a:prstGeom prst="rect">
            <a:avLst/>
          </a:prstGeom>
          <a:noFill/>
        </p:spPr>
        <p:txBody>
          <a:bodyPr wrap="square" rtlCol="0">
            <a:spAutoFit/>
          </a:bodyPr>
          <a:lstStyle/>
          <a:p>
            <a:r>
              <a:rPr lang="kk-KZ" sz="2000" dirty="0" smtClean="0">
                <a:solidFill>
                  <a:srgbClr val="FFFF00"/>
                </a:solidFill>
                <a:latin typeface="Times New Roman" pitchFamily="18" charset="0"/>
                <a:cs typeface="Times New Roman" pitchFamily="18" charset="0"/>
              </a:rPr>
              <a:t>Музейдегі әр заттың өзінің жеке тарихы бар.Ол заттарды жинауға сол кездегі оқушылар мен ауыл тұрғындары атсалысқан.Терме тоқудағы өткермелеу,ілмектеу,мәймөңкелеу жұмыстарының барлығы да есептеп санау арқылы,әрбір ілінген жіп санын ұмытпай есте сақтау арқылы орындалады.Терме туралы айта кететін болсақ:Термелеп тоқу әдісі қазақтың өрмек өнерінің ең көп тараған және көркем дүниелерді тоқуға ең бір қолайлысы деп саналады.Термелеп тоқу әдісі,әсіресе Қазақстанның Оңтүстігінде жақсы дамыған өнер.Сол сияқты бұл әдіс Өзбек,Қырғыз,Қарақалпақ,Түркімен  республикаларында да айтарлықтай орын алады.</a:t>
            </a:r>
          </a:p>
          <a:p>
            <a:r>
              <a:rPr lang="kk-KZ" sz="2000" dirty="0" smtClean="0">
                <a:solidFill>
                  <a:srgbClr val="FFFF00"/>
                </a:solidFill>
                <a:latin typeface="Times New Roman" pitchFamily="18" charset="0"/>
                <a:cs typeface="Times New Roman" pitchFamily="18" charset="0"/>
              </a:rPr>
              <a:t>Қазақстанның Қарағанды,Павлодар облыстарында жиі кездесетін өте ертеден келе жатқан өнер.Олардың өз аймақтарына қарай,өрнек мәнерінде,тоқу әдістерінде өздеріне тән ерекшеліктері бар.Оңтүстік Қазақстанда терме тоқудың алты тәсілі бар және олардың атаулары да әртүрлі.</a:t>
            </a:r>
            <a:endParaRPr lang="ru-RU" sz="2000"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gs>
            <a:gs pos="25000">
              <a:srgbClr val="FF6633"/>
            </a:gs>
            <a:gs pos="50000">
              <a:srgbClr val="FFFF00"/>
            </a:gs>
            <a:gs pos="75000">
              <a:srgbClr val="01A78F"/>
            </a:gs>
            <a:gs pos="100000">
              <a:srgbClr val="3366F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5" name="TextBox 4"/>
          <p:cNvSpPr txBox="1"/>
          <p:nvPr/>
        </p:nvSpPr>
        <p:spPr>
          <a:xfrm>
            <a:off x="539552" y="260648"/>
            <a:ext cx="8143932" cy="4616648"/>
          </a:xfrm>
          <a:prstGeom prst="rect">
            <a:avLst/>
          </a:prstGeom>
          <a:noFill/>
        </p:spPr>
        <p:txBody>
          <a:bodyPr wrap="square" rtlCol="0">
            <a:spAutoFit/>
          </a:bodyPr>
          <a:lstStyle/>
          <a:p>
            <a:r>
              <a:rPr lang="kk-KZ" sz="1600" dirty="0" smtClean="0">
                <a:latin typeface="Times New Roman" pitchFamily="18" charset="0"/>
                <a:cs typeface="Times New Roman" pitchFamily="18" charset="0"/>
              </a:rPr>
              <a:t>Қайыра теру тәсілімен тоқу құрылатын өрмектін ерсі жібі мен қарсы жібі 3-4 түсті бояулармен боялады да,бұлардың екеуі бірдей теріліп,өрмектің екі жағынан тоқылып шығады. “Кежім теру ” немес “Бұқара теру” тәсілі көп түсті және әр түрлі өрнектен теріліп жасалатын басқұр мен алаша тоқу үшін қолданылады.Мұндағы өрнектер ерсісі мен қарсысындағы әр түрлі жіптерден теріліп,бір жіп осы бірнеше түсті жіптерден терілген өрнектің астында бос қалып отырады.Мұндай тоқу әдістері Қырғыстанның оңтүстігінде көп кездеседі.Оны кейде “каджари” кейде “бұқари” деп атайды.</a:t>
            </a:r>
          </a:p>
          <a:p>
            <a:r>
              <a:rPr lang="kk-KZ" sz="1600" dirty="0" smtClean="0">
                <a:latin typeface="Times New Roman" pitchFamily="18" charset="0"/>
                <a:cs typeface="Times New Roman" pitchFamily="18" charset="0"/>
              </a:rPr>
              <a:t>“Орама теру ” тәсілдерімен де басқұрлар,алашалар тоқылады.Мұндай жағдайда өрмектің ерсісі,қарсысы және арқауы бәрі бір түсті жіппен  құрылып тоқылады.Бұған көбінесе ақ не қызыл түсті жіптер қолданылады.Өрмекте мүйіз,өсімдік,геометриялық фигуралар тәрізді күнделікті өрнектер тоқу кездеседі.Мұндай тоқуды “терме” деп атайды.Терме өрнегіне жоғары да айтылған жабдықтарды қосымша “ілмек”,”өткерме”,”мәймөңке” деген жабдықтар қолданылады. Мәймөңке өте жұқа етіліп, жып-жылмағай, бұлдырсыз істеледі. Өрмек жіптерін қиып, мүзіп, не шатыстырып алмас үшін мәймөңкені өте ептілікпен қолданады. </a:t>
            </a:r>
          </a:p>
          <a:p>
            <a:r>
              <a:rPr lang="kk-KZ" sz="1600" dirty="0" smtClean="0">
                <a:latin typeface="Times New Roman" pitchFamily="18" charset="0"/>
                <a:cs typeface="Times New Roman" pitchFamily="18" charset="0"/>
              </a:rPr>
              <a:t>Тоқу барысында әр түсті жіптерден өрнек салынып, оны жібі өрмектің ерсісіне қолмен оралып, арқаумен бекітіліп отырылады. Бір теру тәсілі тек ғана басқұр тоқуға қолданылады. </a:t>
            </a:r>
            <a:endParaRPr lang="ru-RU" sz="1600" dirty="0">
              <a:latin typeface="Times New Roman" pitchFamily="18" charset="0"/>
              <a:cs typeface="Times New Roman" pitchFamily="18" charset="0"/>
            </a:endParaRPr>
          </a:p>
        </p:txBody>
      </p:sp>
      <p:pic>
        <p:nvPicPr>
          <p:cNvPr id="5122" name="Picture 2" descr="C:\Users\user\Desktop\ТЕРМЕ\DSC00608.JPG"/>
          <p:cNvPicPr>
            <a:picLocks noChangeAspect="1" noChangeArrowheads="1"/>
          </p:cNvPicPr>
          <p:nvPr/>
        </p:nvPicPr>
        <p:blipFill>
          <a:blip r:embed="rId2" cstate="print"/>
          <a:srcRect b="16667"/>
          <a:stretch>
            <a:fillRect/>
          </a:stretch>
        </p:blipFill>
        <p:spPr bwMode="auto">
          <a:xfrm>
            <a:off x="714348" y="4786322"/>
            <a:ext cx="7786742" cy="207167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TextBox 2"/>
          <p:cNvSpPr txBox="1"/>
          <p:nvPr/>
        </p:nvSpPr>
        <p:spPr>
          <a:xfrm>
            <a:off x="357158" y="428604"/>
            <a:ext cx="8572560" cy="3693319"/>
          </a:xfrm>
          <a:prstGeom prst="rect">
            <a:avLst/>
          </a:prstGeom>
          <a:noFill/>
        </p:spPr>
        <p:txBody>
          <a:bodyPr wrap="square" rtlCol="0">
            <a:spAutoFit/>
          </a:bodyPr>
          <a:lstStyle/>
          <a:p>
            <a:r>
              <a:rPr lang="kk-KZ" dirty="0" smtClean="0"/>
              <a:t>Мұндай басқұрлардың ерсі мен қарсы жібі көбінесе бірыңғай ақ жіппен, кейде қызыл жіптен құрылады да, өрнегі қызыл, қара, көк және басқа түсті жіптер теріледі. Мұның бәрін қазақтың қарапайым өрмегімен жіңішке лента тәріздендіріп тоқиды. Тақыр тоқу немесе тақыр кілем оқу әсіресе Қызылорда облысында көп дамыған өнер оған түк орамай, өрнек беретін жіпті ерсі мен қарсының өз бойында бояп алады да, жай өрмек әдісімен тоқи береді. Тақыр кілемді кейде жіптерін боямай-ақ, жіп пен қара жіпті кезек елтіріп тоқиды. Сөйтіп көлденең жолақ, кейде ұзын ждолық,сондай-ақ кеңірдек өрнектер тоқылып шығады. </a:t>
            </a:r>
          </a:p>
          <a:p>
            <a:r>
              <a:rPr lang="kk-KZ" dirty="0" smtClean="0"/>
              <a:t>Түұктеп теру әдісімен енсіз шағын кілем, кілем, қоржын, түрлі төсеніштер тоқылады.Мұндай өрмектің өрнектеуіш жіптері ерсі мен қарсыға аралас бойлай тоқылады. Бой жіптер қатарында тұрған өрнектеуіш жіп өрнек бетінде бос қалып отырады да, соңынан ол кеселмен қырқылып тасталды. Осыдан өрмек бетінде түк пайда болады.</a:t>
            </a:r>
            <a:endParaRPr lang="ru-RU" dirty="0"/>
          </a:p>
        </p:txBody>
      </p:sp>
      <p:pic>
        <p:nvPicPr>
          <p:cNvPr id="4098" name="Picture 2" descr="C:\Users\user\Desktop\ТЕРМЕ\DSC00607.JPG"/>
          <p:cNvPicPr>
            <a:picLocks noChangeAspect="1" noChangeArrowheads="1"/>
          </p:cNvPicPr>
          <p:nvPr/>
        </p:nvPicPr>
        <p:blipFill>
          <a:blip r:embed="rId2" cstate="print"/>
          <a:srcRect b="16236"/>
          <a:stretch>
            <a:fillRect/>
          </a:stretch>
        </p:blipFill>
        <p:spPr bwMode="auto">
          <a:xfrm>
            <a:off x="428596" y="4143380"/>
            <a:ext cx="8429684" cy="2428892"/>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er\Desktop\ТЕРМЕ\DSC00604.JPG"/>
          <p:cNvPicPr>
            <a:picLocks noChangeAspect="1" noChangeArrowheads="1"/>
          </p:cNvPicPr>
          <p:nvPr/>
        </p:nvPicPr>
        <p:blipFill>
          <a:blip r:embed="rId2" cstate="print"/>
          <a:srcRect r="2343" b="15869"/>
          <a:stretch>
            <a:fillRect/>
          </a:stretch>
        </p:blipFill>
        <p:spPr bwMode="auto">
          <a:xfrm>
            <a:off x="0" y="0"/>
            <a:ext cx="9144000" cy="6858000"/>
          </a:xfrm>
          <a:prstGeom prst="rect">
            <a:avLst/>
          </a:prstGeom>
          <a:noFill/>
        </p:spPr>
      </p:pic>
      <p:cxnSp>
        <p:nvCxnSpPr>
          <p:cNvPr id="4" name="Прямая со стрелкой 3"/>
          <p:cNvCxnSpPr/>
          <p:nvPr/>
        </p:nvCxnSpPr>
        <p:spPr>
          <a:xfrm>
            <a:off x="3857620" y="5143512"/>
            <a:ext cx="1071570" cy="8572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Прямая со стрелкой 5"/>
          <p:cNvCxnSpPr/>
          <p:nvPr/>
        </p:nvCxnSpPr>
        <p:spPr>
          <a:xfrm rot="5400000" flipH="1" flipV="1">
            <a:off x="4036215" y="2536025"/>
            <a:ext cx="2286016" cy="10715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rot="16200000" flipV="1">
            <a:off x="1000100" y="2714620"/>
            <a:ext cx="2000264" cy="15716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rot="16200000" flipH="1">
            <a:off x="2714612" y="1285860"/>
            <a:ext cx="1285884" cy="11430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rot="5400000" flipH="1" flipV="1">
            <a:off x="4357686" y="2643182"/>
            <a:ext cx="2143140" cy="14287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rot="10800000">
            <a:off x="1142976" y="4500570"/>
            <a:ext cx="107157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rot="5400000" flipH="1" flipV="1">
            <a:off x="3321835" y="2321711"/>
            <a:ext cx="2000264" cy="10715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000496" y="5934670"/>
            <a:ext cx="2143140" cy="923330"/>
          </a:xfrm>
          <a:prstGeom prst="rect">
            <a:avLst/>
          </a:prstGeom>
          <a:noFill/>
        </p:spPr>
        <p:txBody>
          <a:bodyPr wrap="square" rtlCol="0">
            <a:spAutoFit/>
          </a:bodyPr>
          <a:lstStyle/>
          <a:p>
            <a:r>
              <a:rPr lang="kk-KZ" dirty="0" smtClean="0">
                <a:solidFill>
                  <a:srgbClr val="FFFF00"/>
                </a:solidFill>
              </a:rPr>
              <a:t>Термені ұстап тұратын негізгі тақтайшасы</a:t>
            </a:r>
            <a:endParaRPr lang="ru-RU" dirty="0">
              <a:solidFill>
                <a:srgbClr val="FFFF00"/>
              </a:solidFill>
            </a:endParaRPr>
          </a:p>
        </p:txBody>
      </p:sp>
      <p:sp>
        <p:nvSpPr>
          <p:cNvPr id="18" name="TextBox 17"/>
          <p:cNvSpPr txBox="1"/>
          <p:nvPr/>
        </p:nvSpPr>
        <p:spPr>
          <a:xfrm>
            <a:off x="5643570" y="1571612"/>
            <a:ext cx="1000132" cy="369332"/>
          </a:xfrm>
          <a:prstGeom prst="rect">
            <a:avLst/>
          </a:prstGeom>
          <a:noFill/>
        </p:spPr>
        <p:txBody>
          <a:bodyPr wrap="square" rtlCol="0">
            <a:spAutoFit/>
          </a:bodyPr>
          <a:lstStyle/>
          <a:p>
            <a:r>
              <a:rPr lang="kk-KZ" dirty="0" smtClean="0">
                <a:solidFill>
                  <a:srgbClr val="FFFF00"/>
                </a:solidFill>
              </a:rPr>
              <a:t>Қылыш</a:t>
            </a:r>
            <a:endParaRPr lang="ru-RU" dirty="0">
              <a:solidFill>
                <a:srgbClr val="FFFF00"/>
              </a:solidFill>
            </a:endParaRPr>
          </a:p>
        </p:txBody>
      </p:sp>
      <p:sp>
        <p:nvSpPr>
          <p:cNvPr id="19" name="TextBox 18"/>
          <p:cNvSpPr txBox="1"/>
          <p:nvPr/>
        </p:nvSpPr>
        <p:spPr>
          <a:xfrm>
            <a:off x="3571868" y="2357430"/>
            <a:ext cx="1000132" cy="369332"/>
          </a:xfrm>
          <a:prstGeom prst="rect">
            <a:avLst/>
          </a:prstGeom>
          <a:noFill/>
        </p:spPr>
        <p:txBody>
          <a:bodyPr wrap="square" rtlCol="0">
            <a:spAutoFit/>
          </a:bodyPr>
          <a:lstStyle/>
          <a:p>
            <a:r>
              <a:rPr lang="kk-KZ" dirty="0" smtClean="0">
                <a:solidFill>
                  <a:srgbClr val="FFFF00"/>
                </a:solidFill>
              </a:rPr>
              <a:t>Тіреуіші</a:t>
            </a:r>
            <a:endParaRPr lang="ru-RU" dirty="0">
              <a:solidFill>
                <a:srgbClr val="FFFF00"/>
              </a:solidFill>
            </a:endParaRPr>
          </a:p>
        </p:txBody>
      </p:sp>
      <p:sp>
        <p:nvSpPr>
          <p:cNvPr id="20" name="TextBox 19"/>
          <p:cNvSpPr txBox="1"/>
          <p:nvPr/>
        </p:nvSpPr>
        <p:spPr>
          <a:xfrm>
            <a:off x="4572000" y="1500174"/>
            <a:ext cx="1285884" cy="369332"/>
          </a:xfrm>
          <a:prstGeom prst="rect">
            <a:avLst/>
          </a:prstGeom>
          <a:noFill/>
        </p:spPr>
        <p:txBody>
          <a:bodyPr wrap="square" rtlCol="0">
            <a:spAutoFit/>
          </a:bodyPr>
          <a:lstStyle/>
          <a:p>
            <a:r>
              <a:rPr lang="kk-KZ" dirty="0" smtClean="0">
                <a:solidFill>
                  <a:srgbClr val="FFFF00"/>
                </a:solidFill>
              </a:rPr>
              <a:t>Көтермесі</a:t>
            </a:r>
            <a:endParaRPr lang="ru-RU" dirty="0">
              <a:solidFill>
                <a:srgbClr val="FFFF00"/>
              </a:solidFill>
            </a:endParaRPr>
          </a:p>
        </p:txBody>
      </p:sp>
      <p:sp>
        <p:nvSpPr>
          <p:cNvPr id="21" name="TextBox 20"/>
          <p:cNvSpPr txBox="1"/>
          <p:nvPr/>
        </p:nvSpPr>
        <p:spPr>
          <a:xfrm>
            <a:off x="0" y="1500174"/>
            <a:ext cx="1928826" cy="923330"/>
          </a:xfrm>
          <a:prstGeom prst="rect">
            <a:avLst/>
          </a:prstGeom>
          <a:noFill/>
        </p:spPr>
        <p:txBody>
          <a:bodyPr wrap="square" rtlCol="0">
            <a:spAutoFit/>
          </a:bodyPr>
          <a:lstStyle/>
          <a:p>
            <a:r>
              <a:rPr lang="kk-KZ" dirty="0" smtClean="0">
                <a:solidFill>
                  <a:srgbClr val="FFFF00"/>
                </a:solidFill>
              </a:rPr>
              <a:t>Жіптердің арасын бөліп тұратын тақтайшасы</a:t>
            </a:r>
            <a:endParaRPr lang="ru-RU" dirty="0">
              <a:solidFill>
                <a:srgbClr val="FFFF00"/>
              </a:solidFill>
            </a:endParaRPr>
          </a:p>
        </p:txBody>
      </p:sp>
      <p:sp>
        <p:nvSpPr>
          <p:cNvPr id="22" name="TextBox 21"/>
          <p:cNvSpPr txBox="1"/>
          <p:nvPr/>
        </p:nvSpPr>
        <p:spPr>
          <a:xfrm>
            <a:off x="357158" y="4500570"/>
            <a:ext cx="1643074" cy="646331"/>
          </a:xfrm>
          <a:prstGeom prst="rect">
            <a:avLst/>
          </a:prstGeom>
          <a:noFill/>
        </p:spPr>
        <p:txBody>
          <a:bodyPr wrap="square" rtlCol="0">
            <a:spAutoFit/>
          </a:bodyPr>
          <a:lstStyle/>
          <a:p>
            <a:r>
              <a:rPr lang="kk-KZ" dirty="0" smtClean="0">
                <a:solidFill>
                  <a:srgbClr val="FFFF00"/>
                </a:solidFill>
              </a:rPr>
              <a:t>Қылыштың қосалқы бөлігі</a:t>
            </a:r>
            <a:endParaRPr lang="ru-RU" dirty="0">
              <a:solidFill>
                <a:srgbClr val="FFFF00"/>
              </a:solidFill>
            </a:endParaRPr>
          </a:p>
        </p:txBody>
      </p:sp>
      <p:sp>
        <p:nvSpPr>
          <p:cNvPr id="23" name="TextBox 22"/>
          <p:cNvSpPr txBox="1"/>
          <p:nvPr/>
        </p:nvSpPr>
        <p:spPr>
          <a:xfrm>
            <a:off x="6215074" y="2000240"/>
            <a:ext cx="1714512" cy="923330"/>
          </a:xfrm>
          <a:prstGeom prst="rect">
            <a:avLst/>
          </a:prstGeom>
          <a:noFill/>
        </p:spPr>
        <p:txBody>
          <a:bodyPr wrap="square" rtlCol="0">
            <a:spAutoFit/>
          </a:bodyPr>
          <a:lstStyle/>
          <a:p>
            <a:r>
              <a:rPr lang="kk-KZ" dirty="0" smtClean="0">
                <a:solidFill>
                  <a:srgbClr val="FFFF00"/>
                </a:solidFill>
              </a:rPr>
              <a:t>Алаша тоқитын түрлі-түсті  жіптер</a:t>
            </a:r>
            <a:endParaRPr lang="ru-RU" dirty="0">
              <a:solidFill>
                <a:srgbClr val="FFFF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Рисунок 1" descr="SDC10086"/>
          <p:cNvPicPr>
            <a:picLocks noChangeAspect="1" noChangeArrowheads="1"/>
          </p:cNvPicPr>
          <p:nvPr/>
        </p:nvPicPr>
        <p:blipFill>
          <a:blip r:embed="rId2" cstate="print"/>
          <a:srcRect/>
          <a:stretch>
            <a:fillRect/>
          </a:stretch>
        </p:blipFill>
        <p:spPr bwMode="auto">
          <a:xfrm>
            <a:off x="0" y="0"/>
            <a:ext cx="9286908" cy="6858000"/>
          </a:xfrm>
          <a:prstGeom prst="rect">
            <a:avLst/>
          </a:prstGeom>
          <a:noFill/>
          <a:ln w="9525">
            <a:noFill/>
            <a:miter lim="800000"/>
            <a:headEnd/>
            <a:tailEnd/>
          </a:ln>
        </p:spPr>
      </p:pic>
      <p:sp>
        <p:nvSpPr>
          <p:cNvPr id="6147" name="Rectangle 3"/>
          <p:cNvSpPr>
            <a:spLocks noChangeArrowheads="1"/>
          </p:cNvSpPr>
          <p:nvPr/>
        </p:nvSpPr>
        <p:spPr bwMode="auto">
          <a:xfrm>
            <a:off x="0" y="0"/>
            <a:ext cx="8206542" cy="116955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88900" algn="l" defTabSz="914400" rtl="0" eaLnBrk="1" fontAlgn="base" latinLnBrk="0" hangingPunct="1">
              <a:lnSpc>
                <a:spcPct val="100000"/>
              </a:lnSpc>
              <a:spcBef>
                <a:spcPct val="0"/>
              </a:spcBef>
              <a:spcAft>
                <a:spcPct val="0"/>
              </a:spcAft>
              <a:buClrTx/>
              <a:buSzTx/>
              <a:buFontTx/>
              <a:buNone/>
              <a:tabLst/>
            </a:pPr>
            <a:r>
              <a:rPr kumimoji="0" lang="kk-KZ" sz="26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a:t>
            </a:r>
            <a:r>
              <a:rPr kumimoji="0" lang="kk-KZ" sz="2600" b="1" i="0" u="none" strike="noStrike" cap="none" normalizeH="0" dirty="0" smtClean="0">
                <a:ln>
                  <a:noFill/>
                </a:ln>
                <a:solidFill>
                  <a:srgbClr val="FF0000"/>
                </a:solidFill>
                <a:effectLst/>
                <a:latin typeface="Times New Roman" pitchFamily="18" charset="0"/>
                <a:ea typeface="Calibri" pitchFamily="34" charset="0"/>
                <a:cs typeface="Times New Roman" pitchFamily="18" charset="0"/>
              </a:rPr>
              <a:t> </a:t>
            </a:r>
            <a:r>
              <a:rPr kumimoji="0" lang="kk-KZ" sz="26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ЕҚЫҰ саммиттегі халықаралық  көрме </a:t>
            </a:r>
          </a:p>
          <a:p>
            <a:pPr marL="0" marR="0" lvl="0" indent="88900" algn="l" defTabSz="914400" rtl="0" eaLnBrk="1" fontAlgn="base" latinLnBrk="0" hangingPunct="1">
              <a:lnSpc>
                <a:spcPct val="100000"/>
              </a:lnSpc>
              <a:spcBef>
                <a:spcPct val="0"/>
              </a:spcBef>
              <a:spcAft>
                <a:spcPct val="0"/>
              </a:spcAft>
              <a:buClrTx/>
              <a:buSzTx/>
              <a:buFontTx/>
              <a:buNone/>
              <a:tabLst/>
            </a:pPr>
            <a:r>
              <a:rPr kumimoji="0" lang="ru-RU" sz="26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a:t>
            </a:r>
            <a:r>
              <a:rPr kumimoji="0" lang="ru-RU" sz="2600" b="1" i="0" u="none" strike="noStrike" cap="none" normalizeH="0" baseline="0" dirty="0" err="1" smtClean="0">
                <a:ln>
                  <a:noFill/>
                </a:ln>
                <a:solidFill>
                  <a:srgbClr val="FF0000"/>
                </a:solidFill>
                <a:effectLst/>
                <a:latin typeface="Times New Roman" pitchFamily="18" charset="0"/>
                <a:ea typeface="Calibri" pitchFamily="34" charset="0"/>
                <a:cs typeface="Times New Roman" pitchFamily="18" charset="0"/>
              </a:rPr>
              <a:t>(көне қолөнер бұйымдары</a:t>
            </a:r>
            <a:r>
              <a:rPr kumimoji="0" lang="ru-RU" sz="26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a:t>
            </a:r>
            <a:r>
              <a:rPr kumimoji="0" lang="kk-KZ" sz="26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терме, ұршық)</a:t>
            </a:r>
            <a:endParaRPr kumimoji="0" lang="ru-RU" sz="700" b="0" i="0" u="none" strike="noStrike" cap="none" normalizeH="0" baseline="0" dirty="0" smtClean="0">
              <a:ln>
                <a:noFill/>
              </a:ln>
              <a:solidFill>
                <a:srgbClr val="FF0000"/>
              </a:solidFill>
              <a:effectLst/>
              <a:latin typeface="Arial" pitchFamily="34" charset="0"/>
              <a:cs typeface="Arial" pitchFamily="34" charset="0"/>
            </a:endParaRPr>
          </a:p>
          <a:p>
            <a:pPr marL="0" marR="0" lvl="0" indent="8890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Рисунок 1" descr="SDC10086"/>
          <p:cNvPicPr>
            <a:picLocks noChangeAspect="1" noChangeArrowheads="1"/>
          </p:cNvPicPr>
          <p:nvPr/>
        </p:nvPicPr>
        <p:blipFill>
          <a:blip r:embed="rId2" cstate="print"/>
          <a:srcRect/>
          <a:stretch>
            <a:fillRect/>
          </a:stretch>
        </p:blipFill>
        <p:spPr bwMode="auto">
          <a:xfrm>
            <a:off x="0" y="0"/>
            <a:ext cx="9143999" cy="3475710"/>
          </a:xfrm>
          <a:prstGeom prst="rect">
            <a:avLst/>
          </a:prstGeom>
          <a:noFill/>
          <a:ln w="9525">
            <a:noFill/>
            <a:miter lim="800000"/>
            <a:headEnd/>
            <a:tailEnd/>
          </a:ln>
        </p:spPr>
      </p:pic>
      <p:pic>
        <p:nvPicPr>
          <p:cNvPr id="3" name="Picture 2" descr="C:\Users\user\Desktop\ТЕРМЕ\DSC00604.JPG"/>
          <p:cNvPicPr>
            <a:picLocks noChangeAspect="1" noChangeArrowheads="1"/>
          </p:cNvPicPr>
          <p:nvPr/>
        </p:nvPicPr>
        <p:blipFill>
          <a:blip r:embed="rId3" cstate="print"/>
          <a:srcRect b="14583"/>
          <a:stretch>
            <a:fillRect/>
          </a:stretch>
        </p:blipFill>
        <p:spPr bwMode="auto">
          <a:xfrm>
            <a:off x="0" y="3429000"/>
            <a:ext cx="9144000" cy="3429000"/>
          </a:xfrm>
          <a:prstGeom prst="rect">
            <a:avLst/>
          </a:prstGeom>
          <a:noFill/>
        </p:spPr>
      </p:pic>
      <p:sp>
        <p:nvSpPr>
          <p:cNvPr id="4" name="Прямоугольник 3"/>
          <p:cNvSpPr/>
          <p:nvPr/>
        </p:nvSpPr>
        <p:spPr>
          <a:xfrm>
            <a:off x="642910" y="3000372"/>
            <a:ext cx="7841186" cy="923330"/>
          </a:xfrm>
          <a:prstGeom prst="rect">
            <a:avLst/>
          </a:prstGeom>
          <a:noFill/>
        </p:spPr>
        <p:txBody>
          <a:bodyPr wrap="none" lIns="91440" tIns="45720" rIns="91440" bIns="45720">
            <a:spAutoFit/>
          </a:bodyPr>
          <a:lstStyle/>
          <a:p>
            <a:pPr algn="ctr"/>
            <a:r>
              <a:rPr lang="kk-KZ"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Назарларыңызға рахмет!</a:t>
            </a:r>
            <a:endParaRPr lang="ru-RU"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TotalTime>
  <Words>724</Words>
  <Application>Microsoft Office PowerPoint</Application>
  <PresentationFormat>Экран (4:3)</PresentationFormat>
  <Paragraphs>31</Paragraphs>
  <Slides>10</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Тема Office</vt:lpstr>
      <vt:lpstr>Слайд 1</vt:lpstr>
      <vt:lpstr>Мақсаты:</vt:lpstr>
      <vt:lpstr>Слайд 3</vt:lpstr>
      <vt:lpstr>Слайд 4</vt:lpstr>
      <vt:lpstr>Слайд 5</vt:lpstr>
      <vt:lpstr>Слайд 6</vt:lpstr>
      <vt:lpstr>Слайд 7</vt:lpstr>
      <vt:lpstr>Слайд 8</vt:lpstr>
      <vt:lpstr>Слайд 9</vt:lpstr>
      <vt:lpstr>Слайд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9</cp:revision>
  <dcterms:created xsi:type="dcterms:W3CDTF">2016-11-23T10:21:45Z</dcterms:created>
  <dcterms:modified xsi:type="dcterms:W3CDTF">2016-12-02T04:46:31Z</dcterms:modified>
</cp:coreProperties>
</file>